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4"/>
    <p:sldMasterId id="2147483794" r:id="rId5"/>
    <p:sldMasterId id="2147483808" r:id="rId6"/>
  </p:sldMasterIdLst>
  <p:notesMasterIdLst>
    <p:notesMasterId r:id="rId40"/>
  </p:notesMasterIdLst>
  <p:handoutMasterIdLst>
    <p:handoutMasterId r:id="rId41"/>
  </p:handoutMasterIdLst>
  <p:sldIdLst>
    <p:sldId id="278" r:id="rId7"/>
    <p:sldId id="285" r:id="rId8"/>
    <p:sldId id="286" r:id="rId9"/>
    <p:sldId id="313" r:id="rId10"/>
    <p:sldId id="314" r:id="rId11"/>
    <p:sldId id="315" r:id="rId12"/>
    <p:sldId id="291" r:id="rId13"/>
    <p:sldId id="288" r:id="rId14"/>
    <p:sldId id="295" r:id="rId15"/>
    <p:sldId id="290" r:id="rId16"/>
    <p:sldId id="297" r:id="rId17"/>
    <p:sldId id="298" r:id="rId18"/>
    <p:sldId id="316" r:id="rId19"/>
    <p:sldId id="317" r:id="rId20"/>
    <p:sldId id="318" r:id="rId21"/>
    <p:sldId id="319" r:id="rId22"/>
    <p:sldId id="296" r:id="rId23"/>
    <p:sldId id="299" r:id="rId24"/>
    <p:sldId id="305" r:id="rId25"/>
    <p:sldId id="306" r:id="rId26"/>
    <p:sldId id="307" r:id="rId27"/>
    <p:sldId id="308" r:id="rId28"/>
    <p:sldId id="310" r:id="rId29"/>
    <p:sldId id="301" r:id="rId30"/>
    <p:sldId id="311" r:id="rId31"/>
    <p:sldId id="303" r:id="rId32"/>
    <p:sldId id="304" r:id="rId33"/>
    <p:sldId id="287" r:id="rId34"/>
    <p:sldId id="321" r:id="rId35"/>
    <p:sldId id="292" r:id="rId36"/>
    <p:sldId id="293" r:id="rId37"/>
    <p:sldId id="320" r:id="rId38"/>
    <p:sldId id="3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9D9EFF"/>
    <a:srgbClr val="6337A8"/>
    <a:srgbClr val="F33FC6"/>
    <a:srgbClr val="91EDF5"/>
    <a:srgbClr val="323045"/>
    <a:srgbClr val="FA40C9"/>
    <a:srgbClr val="6A36A5"/>
    <a:srgbClr val="6BE9FB"/>
    <a:srgbClr val="141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B5E02-33A6-E435-D5C5-BE6E72F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23AA3-2FE6-D685-614A-6416799E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02273-3EFB-5D9E-E452-24C43AC5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F0808-F4F7-CD25-60AD-3A2D3173F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1166-BB02-3E09-2D4F-991F00301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A4840-6650-4816-C5E0-482CF769C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E532-E3E0-8D09-044E-7B6A6663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0EF-28CD-250F-EAC7-0C1480F3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66667-FD85-F490-B633-5B8C4D6D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5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FB94-1B99-FDBA-A402-66BC43F0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F1F8A-BA74-021B-65CB-85E67E673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A2CE-506C-275B-D252-65BCF9E8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A34B-C4FF-5E43-83C0-2C18C92C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8A300-D6FE-6C65-B22A-B7B34930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53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E7C6D-7235-9D67-6E4B-3EF193553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8D800-019B-E4D2-DA14-61CD007A5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E7FA-C6A1-9570-A653-709EFA22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247B-F256-D9E2-FF62-F84BB1F4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D6FB-2DD3-BC2A-7A67-9FABC43C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211228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e chart with a logo&#10;&#10;AI-generated content may be incorrect.">
            <a:extLst>
              <a:ext uri="{FF2B5EF4-FFF2-40B4-BE49-F238E27FC236}">
                <a16:creationId xmlns:a16="http://schemas.microsoft.com/office/drawing/2014/main" id="{BF912C94-E815-0246-7AC1-5CF24D031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707">
            <a:off x="-49304" y="5557269"/>
            <a:ext cx="1050791" cy="1050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069FAA-4536-B97B-88BE-8675A351B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802146" y="5314808"/>
            <a:ext cx="1174843" cy="1174843"/>
          </a:xfrm>
          <a:prstGeom prst="rect">
            <a:avLst/>
          </a:prstGeom>
        </p:spPr>
      </p:pic>
      <p:pic>
        <p:nvPicPr>
          <p:cNvPr id="17" name="Picture 16" descr="A white and pink file&#10;&#10;AI-generated content may be incorrect.">
            <a:extLst>
              <a:ext uri="{FF2B5EF4-FFF2-40B4-BE49-F238E27FC236}">
                <a16:creationId xmlns:a16="http://schemas.microsoft.com/office/drawing/2014/main" id="{D50915F4-144B-6579-6DFD-7E4C99106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1003">
            <a:off x="10861916" y="171855"/>
            <a:ext cx="1158229" cy="1158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33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9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9E8A-A07B-DFC7-3B35-F7EAF5569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797F2-63E5-8FA0-EF73-768D98DB8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80D8-97AB-FB84-DCAF-0DC82F9B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D85A-4678-242A-EA3E-18095ACC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33F2-3EA5-64C5-079D-F93E5281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526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C1E-A610-824F-3F5E-CAADC041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CBBE-F885-B78F-B7B6-726A4A8C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F19BB-09C8-07B5-6CDB-389BA012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7733-2790-D5DE-0F3D-C881EC84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DA255-4729-F849-3FEC-9CE91342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906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02D-E5F6-D1E9-B391-EA25E442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4DF00-07A6-D7AB-3B95-D1F102C0A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5110-3E22-E000-E775-273FCF34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0154D-4030-8D9D-2321-FE1291A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AA877-CFDC-B28E-B5A7-D1F6618B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2605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0E17-8564-BAE9-47AB-1C4A3035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A5B1-5386-9A6E-9001-585CA0ADA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00D67-C060-FD3D-0FE2-FBF0B230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C0613-22C3-4D7D-5499-95748682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B578-71AE-21ED-437F-62D8324A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33944-45E2-148F-755C-372D2CCD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061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6B4D-6996-58E7-C6F1-00E8930D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32FF8-CF0D-BEAA-2FEB-2ADD0D891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19658-9291-4ADD-8B58-CBDFA824F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050D5-D3B8-5179-7149-6D7FEA28F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5BF96-E6D6-FC75-B7D4-A9174C5B6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7B17B-5091-807A-E984-03BDEC43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DA56D-B3E1-097C-1883-DA4D4A3A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EBFC2-4081-220C-CE84-AD2B2FAB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821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73B-8A57-C646-9C68-D5F837D7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E1DC-BF18-8D1A-F1A6-A35F50C3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2ADD-D4CF-43FD-CD05-65DB9CA3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CC11A-C53E-9688-9FE6-36C58CFC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48E2-0EA9-7032-6448-F9EDAA3D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79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3BD1-B224-4CD6-26A1-305B09A3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7EC98-F887-933A-7FFD-AF858B5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75EB9-4796-D7D4-2071-C9C7144E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52F1B-8F0B-F542-1D4F-0B20E59C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76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EC04F-98B7-EB45-E4B3-FF4B6ADD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47B36-CEE5-25FC-70EB-A7CEBF25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C1A86-E0C5-6476-2A92-5A2CF34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3371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5057-F828-53BB-6BD1-72AC40A5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009C3-044B-B4ED-54EC-DB20F779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8176B-C12E-566D-1CDB-A7C9F0499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B4BF-17D2-AF7A-FF83-3372742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4B3BD-C77E-3B1E-DFFA-9D470839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C45B4-2976-1218-3348-CCFA41E9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809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13C-2A39-D14C-8825-26004DBB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691DD-B46F-D635-43DE-6EC566A1E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A6B1D-AFD0-5085-A6CB-82F297FA4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15CC-4923-603F-BD50-0FFA2CFD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199DA-0CBC-A3F0-E50C-657ED5E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29F97-2D1E-8BE0-8B11-92F91AC9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5413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1613-3C6C-5C0B-01E6-EC787F51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F6134-9B42-87B6-DC6E-11524F459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C8754-5EED-E205-524C-3661ECD3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F70C6-5D6B-22FD-14CC-0B4F83A1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91175-AAEC-8872-03D5-842E4ED3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7321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ED41B-78C9-3E43-0192-8C336954E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0AD5A-4737-2FFE-80B7-23130DAB7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E39FF-3E1F-D66B-E1C3-B1E53A96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FFEC5-AF35-1EE7-A70A-16694C5C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C3BE4-581A-A3A7-70E2-6C46B1CF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572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42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9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0ECB-32E2-2E59-452A-14BEF4AD2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E0325-29B3-F7EF-39FC-B20EF50BA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044FC-56CF-3862-52F2-846C5930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F89E6-2ADC-5874-0B93-2E018B7F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80E9C-6E5E-2810-068F-155D9D33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996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5E56-17C2-404F-4E05-D3FBD033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0213-0531-76BF-ECE2-90539AE6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E2172-E334-F6E8-62DA-2065406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BD607-E659-D72C-8C33-E612772E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C2B91-4002-F83F-C971-F9FA30F6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02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4D19-D923-FBFD-4FA1-88C4D075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6097F-2965-C8B6-DE8C-B59C7AC70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5847-EE40-22AB-05A5-7632AED2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A0E3-DD09-BFF0-5495-024761A7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8EA0-D53A-70D4-1B0F-F8E4D670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1025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09EE-3619-85AF-E04C-DAECB421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D66B-F3A9-DFBA-7E20-C7383F03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DE6A-D0F5-8D40-D8C8-83C799A0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3540-B71E-F617-B7B3-372C14E6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059B-C2D9-04F6-1601-7F9FB3A2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1560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2E0D-712C-58E6-8D88-C6D8A5A1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ED66-1B39-E382-4075-EA219DA17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DE02C-2077-7F3C-1927-7578FB84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24900-A329-6523-0C7E-29C00C2E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76998-CD06-F059-0CDA-42DA7259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187B7-BC0B-F301-7498-EAADE97E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2131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2715-7B99-5ABE-B60F-0892B4F1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B8AD-914F-B0F2-65D4-C9412A424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17470-69A3-22C8-9FFE-831EFDE4C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FDD2D-AE84-9DF8-D308-7097A96DA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583B9-B54C-91F9-5198-DAFD62637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73547-DD2A-3F22-3790-111846F7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63024-F3EA-73A9-FD67-24983A2D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F9658-BF6D-3AAF-D93C-BFFD503B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643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A5FF-27B0-6BBE-213F-0CA5CBB6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3526F-D6EA-46B5-4F4B-1687C265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5F1C2-BFC2-3D1C-B333-33D0F823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9FAF-5F41-F0F4-8136-FF72EAC9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006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3CE50A-9C47-B27C-2E6C-6AA73BA4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1380E-5CC0-5DFA-A18A-4897B0D3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A65EA-EC05-B462-BE01-27353869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106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D32A-4760-ED1D-C69C-B8CC502B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0928-B7B7-E0A3-BCAB-671181A1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4ABC-FD3B-0373-9BB9-B637405FE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811F-04EE-B753-1603-41230FD8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A0293-698D-C372-399A-4EAAC2B3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5644B-3AF5-DB55-748F-6FD6CF04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22702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EE2-2127-8887-E1F3-0B5332E3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860C5-7C97-4CFE-529C-070E4AAC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C8FF4-95DE-C148-937B-04334B43F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5CABB-BAAF-C4DA-7B77-58117864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13121-FBC9-0206-3E9A-6C1B97A4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7CDEB-748D-312D-1881-3D78AC19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3474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8772-B812-E306-0DA5-7D6088F6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AA81C-3071-E06A-1F51-0E6EFC89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5FA40-6811-B874-D8E1-704C0AA1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F77DF-0CD9-5F72-BA68-3EDDF016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FA4C-78ED-9083-0AA3-2DDC5FFF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0172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E3CC2-BB21-5792-890C-7D2E12043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93EC-0C96-F8EB-1A8E-79DF9FCF9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CFD89-D5F1-67BC-2343-C5ABEBB1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7ECB-3789-3574-A1A1-6659D961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28EA-F336-08C4-8A3E-94F78A63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5982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50E4-F556-6CB2-65C6-78075D63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EAA-1A6E-7E47-7965-6A55B1135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D7D1-8DCA-0A84-5E93-6BC51BE9B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A8AFD-88D8-C6A5-F8A6-93E31190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38E3-9FD5-A006-D97F-129DE81B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A389F-6E54-D902-C433-B6318FBD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232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1A7D-4CC1-2144-9016-FEFBFD68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0ABD-62D7-BD17-2595-95F86AD3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88E0F-CF4C-0305-8283-FB7506ABD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E5861-8905-48A2-3E6E-80B908A2B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450E4-08CD-BEFF-D795-E5112CB35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EE0FD-D508-14EF-4B23-33C10E0B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32DCE-D924-D3F3-1192-5398FD44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7AFB7-1472-101F-B9D6-31D5EF6A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9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1AD7-7AF6-9DBE-902D-4986E6C3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9F5C6-DAA8-91C8-E888-1DDF4DA7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D4CE2-1C98-FB79-6AB2-1AB3F2B7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9FF37-63A6-641C-B355-581B9B00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45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3F528-BF41-53DA-D566-DB1C9B43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3550A-B781-5E12-7C6A-554D661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C573-AD91-A00D-80EB-1DD613F3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203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A3F4-DBDA-997A-1C6D-EC1AB478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94E6-7191-C4C0-553C-6635E1D2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D7D41-2228-CBFC-2761-1030D1F3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79F1-9886-81C0-A71F-4BAD875E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CEB68-BAF5-D3E7-0EB0-42DC3707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C4A82-E7A6-212C-1DE7-F64298E3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174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6711-B706-1296-C7E4-F7CA892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EBF82-09B0-8EFA-987D-86293E657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4EE2-C4CD-DEC8-AD90-C1464017C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6E33C-7D0D-6EDE-5443-62DD319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8F360-718D-E310-41DE-51C78A0E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C818C-D961-AEFA-F505-BA2CD179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84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4533F-9711-FB21-304C-192424A8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79813-43CB-3D29-EA6F-F2894169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99F45-F848-43C4-D63E-506A78F99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3E6A-20B6-5C42-4134-84FC675AF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BC0AF-D45B-F950-A614-DE417F4EB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2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D070B-F393-89A4-75B8-907FF665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CD1C5-DE3E-2F9E-3C5A-52E09A82C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DA96-4D24-327A-B462-786EDCCF4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CE92-B4E2-6CF6-0768-996F2F78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225B-2C1C-C401-4A34-0D5F1FAE4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9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79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8869F-BE3B-EBAC-32D6-BC4F2788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403F-C34C-2F48-3EC3-8AFA2EDE4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1084-7EE6-72D7-4E9C-DF43ACBFC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15C4B-D6B5-6284-CB9C-5F9D7026A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E45D-5FDC-2176-E73B-25E14085C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0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Purple to magenta gradient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020" y="2011521"/>
            <a:ext cx="4624442" cy="955199"/>
          </a:xfrm>
          <a:noFill/>
        </p:spPr>
        <p:txBody>
          <a:bodyPr anchor="ctr">
            <a:noAutofit/>
          </a:bodyPr>
          <a:lstStyle/>
          <a:p>
            <a:r>
              <a:rPr lang="en-US" sz="6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SlideSpace</a:t>
            </a:r>
          </a:p>
        </p:txBody>
      </p:sp>
      <p:pic>
        <p:nvPicPr>
          <p:cNvPr id="8" name="Picture Placeholder 13" descr="Abstract purple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19562"/>
          <a:stretch/>
        </p:blipFill>
        <p:spPr>
          <a:prstGeom prst="flowChartDelay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 descr="A screen shot of a presentation&#10;&#10;AI-generated content may be incorrect.">
            <a:extLst>
              <a:ext uri="{FF2B5EF4-FFF2-40B4-BE49-F238E27FC236}">
                <a16:creationId xmlns:a16="http://schemas.microsoft.com/office/drawing/2014/main" id="{E07D21CD-DE06-41A2-3270-B002CB8A3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998" y="609441"/>
            <a:ext cx="5639118" cy="5639118"/>
          </a:xfrm>
          <a:prstGeom prst="flowChartDelay">
            <a:avLst/>
          </a:prstGeom>
          <a:scene3d>
            <a:camera prst="perspectiveLef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7C279-284F-7394-F2EA-E8A655E62BA3}"/>
              </a:ext>
            </a:extLst>
          </p:cNvPr>
          <p:cNvSpPr txBox="1"/>
          <p:nvPr/>
        </p:nvSpPr>
        <p:spPr>
          <a:xfrm>
            <a:off x="6764020" y="3108961"/>
            <a:ext cx="4624442" cy="782320"/>
          </a:xfrm>
          <a:prstGeom prst="flowChartAlternateProcess">
            <a:avLst/>
          </a:prstGeom>
          <a:gradFill flip="none" rotWithShape="1">
            <a:gsLst>
              <a:gs pos="0">
                <a:srgbClr val="6A36A5">
                  <a:shade val="30000"/>
                  <a:satMod val="115000"/>
                </a:srgbClr>
              </a:gs>
              <a:gs pos="50000">
                <a:srgbClr val="6A36A5">
                  <a:shade val="67500"/>
                  <a:satMod val="115000"/>
                </a:srgbClr>
              </a:gs>
              <a:gs pos="100000">
                <a:srgbClr val="6A36A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Comic Sans MS" panose="030F0702030302020204" pitchFamily="66" charset="0"/>
              </a:rPr>
              <a:t>Automatic slide generation with Evolutionary Layout Optimization</a:t>
            </a:r>
          </a:p>
        </p:txBody>
      </p:sp>
      <p:sp>
        <p:nvSpPr>
          <p:cNvPr id="5" name="Title 3" descr="Purple to magenta gradient">
            <a:extLst>
              <a:ext uri="{FF2B5EF4-FFF2-40B4-BE49-F238E27FC236}">
                <a16:creationId xmlns:a16="http://schemas.microsoft.com/office/drawing/2014/main" id="{705CADCF-2810-758A-E461-BE4256A58AD6}"/>
              </a:ext>
            </a:extLst>
          </p:cNvPr>
          <p:cNvSpPr txBox="1">
            <a:spLocks/>
          </p:cNvSpPr>
          <p:nvPr/>
        </p:nvSpPr>
        <p:spPr>
          <a:xfrm>
            <a:off x="11061700" y="0"/>
            <a:ext cx="927100" cy="11482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EG" sz="6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✨</a:t>
            </a:r>
            <a:endParaRPr lang="en-US" sz="6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exandria Black" pitchFamily="2" charset="-78"/>
              <a:cs typeface="Alexandria Black" pitchFamily="2" charset="-78"/>
            </a:endParaRPr>
          </a:p>
        </p:txBody>
      </p:sp>
      <p:sp>
        <p:nvSpPr>
          <p:cNvPr id="6" name="Title 3" descr="Purple to magenta gradient">
            <a:extLst>
              <a:ext uri="{FF2B5EF4-FFF2-40B4-BE49-F238E27FC236}">
                <a16:creationId xmlns:a16="http://schemas.microsoft.com/office/drawing/2014/main" id="{9A437780-C6AC-B4A0-8D75-ADE491330438}"/>
              </a:ext>
            </a:extLst>
          </p:cNvPr>
          <p:cNvSpPr txBox="1">
            <a:spLocks/>
          </p:cNvSpPr>
          <p:nvPr/>
        </p:nvSpPr>
        <p:spPr>
          <a:xfrm>
            <a:off x="5774690" y="5582999"/>
            <a:ext cx="927100" cy="11482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EG" sz="6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✨</a:t>
            </a:r>
            <a:endParaRPr lang="en-US" sz="6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exandria Black" pitchFamily="2" charset="-78"/>
              <a:cs typeface="Alexandria Blac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0B8D4-4823-DBE1-255C-C25AB46A1EF6}"/>
              </a:ext>
            </a:extLst>
          </p:cNvPr>
          <p:cNvSpPr txBox="1"/>
          <p:nvPr/>
        </p:nvSpPr>
        <p:spPr>
          <a:xfrm>
            <a:off x="6978201" y="4257042"/>
            <a:ext cx="419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Supervised by : DR.  Amr S. Ghoneim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A381B-E5EC-1FC2-13C6-55B568A1A06B}"/>
              </a:ext>
            </a:extLst>
          </p:cNvPr>
          <p:cNvSpPr txBox="1"/>
          <p:nvPr/>
        </p:nvSpPr>
        <p:spPr>
          <a:xfrm>
            <a:off x="7917141" y="4919229"/>
            <a:ext cx="23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B77E-180C-9BC6-2041-6CDDE997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DBEB-31E1-B214-EEFC-D6B9A92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Efficient storage &amp; retrieval </a:t>
            </a:r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E54C3405-F278-B208-0AC4-3C40CFA3E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45255"/>
              </p:ext>
            </p:extLst>
          </p:nvPr>
        </p:nvGraphicFramePr>
        <p:xfrm>
          <a:off x="718562" y="1287461"/>
          <a:ext cx="11087358" cy="4954090"/>
        </p:xfrm>
        <a:graphic>
          <a:graphicData uri="http://schemas.openxmlformats.org/drawingml/2006/table">
            <a:tbl>
              <a:tblPr firstRow="1" firstCol="1">
                <a:tableStyleId>{E8B1032C-EA38-4F05-BA0D-38AFFFC7BED3}</a:tableStyleId>
              </a:tblPr>
              <a:tblGrid>
                <a:gridCol w="3695786">
                  <a:extLst>
                    <a:ext uri="{9D8B030D-6E8A-4147-A177-3AD203B41FA5}">
                      <a16:colId xmlns:a16="http://schemas.microsoft.com/office/drawing/2014/main" val="927942959"/>
                    </a:ext>
                  </a:extLst>
                </a:gridCol>
                <a:gridCol w="3695786">
                  <a:extLst>
                    <a:ext uri="{9D8B030D-6E8A-4147-A177-3AD203B41FA5}">
                      <a16:colId xmlns:a16="http://schemas.microsoft.com/office/drawing/2014/main" val="156030021"/>
                    </a:ext>
                  </a:extLst>
                </a:gridCol>
                <a:gridCol w="3695786">
                  <a:extLst>
                    <a:ext uri="{9D8B030D-6E8A-4147-A177-3AD203B41FA5}">
                      <a16:colId xmlns:a16="http://schemas.microsoft.com/office/drawing/2014/main" val="2686903570"/>
                    </a:ext>
                  </a:extLst>
                </a:gridCol>
              </a:tblGrid>
              <a:tr h="605390">
                <a:tc>
                  <a:txBody>
                    <a:bodyPr/>
                    <a:lstStyle/>
                    <a:p>
                      <a:r>
                        <a:rPr lang="en-US" sz="1700" b="1"/>
                        <a:t>Aspect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Flat Embedding Search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Indexed Vector Search (e.g. IVF in </a:t>
                      </a:r>
                      <a:r>
                        <a:rPr lang="en-US" sz="1700" b="1" err="1"/>
                        <a:t>ChromaDB</a:t>
                      </a:r>
                      <a:r>
                        <a:rPr lang="en-US" sz="1700" b="1"/>
                        <a:t>)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111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Search Type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Exact linear scan (brute-force)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Approximate Nearest Neighbor (ANN)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397424793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Speed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Slower as dataset grows (O(n))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Much faster using partitioned/graph-based structures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786631920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Accuracy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High (exact distances)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Slightly lower (approximate), tunable trade-off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1202276431"/>
                  </a:ext>
                </a:extLst>
              </a:tr>
              <a:tr h="345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Indexing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No index — full scan each time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Uses structures like IVF, HNSW, PQ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550186439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Memory Usage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Simple, but scales poorly with large data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More efficient for large datasets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1701074707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Use Case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Small datasets or high-precision search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Large-scale, real-time search across many vectors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15204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22FF-6CBF-89B2-37AA-F298D00D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102-8779-2D24-A34D-84E5D685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Titles as Queries 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0A48-56A8-850A-5142-AAA15BEE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11" y="1198246"/>
            <a:ext cx="11083451" cy="51816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/>
              <a:t>We extract the titles from the uploaded document by one of three strategies </a:t>
            </a:r>
            <a:endParaRPr lang="en-US" sz="22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04C79D-66BA-AC44-09C1-204AEA3FD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111" y="1801517"/>
            <a:ext cx="768926" cy="768926"/>
          </a:xfrm>
          <a:prstGeom prst="rect">
            <a:avLst/>
          </a:prstGeom>
        </p:spPr>
      </p:pic>
      <p:sp>
        <p:nvSpPr>
          <p:cNvPr id="8" name="Google Shape;343;p48">
            <a:extLst>
              <a:ext uri="{FF2B5EF4-FFF2-40B4-BE49-F238E27FC236}">
                <a16:creationId xmlns:a16="http://schemas.microsoft.com/office/drawing/2014/main" id="{B8D95CF3-35D5-2DC4-8837-A611207FBD1E}"/>
              </a:ext>
            </a:extLst>
          </p:cNvPr>
          <p:cNvSpPr txBox="1">
            <a:spLocks/>
          </p:cNvSpPr>
          <p:nvPr/>
        </p:nvSpPr>
        <p:spPr>
          <a:xfrm>
            <a:off x="1718151" y="1922130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 dirty="0">
                <a:solidFill>
                  <a:srgbClr val="CC99FF"/>
                </a:solidFill>
                <a:latin typeface="Orbitron" pitchFamily="2" charset="0"/>
              </a:rPr>
              <a:t>Font-based</a:t>
            </a:r>
          </a:p>
        </p:txBody>
      </p:sp>
      <p:sp>
        <p:nvSpPr>
          <p:cNvPr id="9" name="Google Shape;345;p48">
            <a:extLst>
              <a:ext uri="{FF2B5EF4-FFF2-40B4-BE49-F238E27FC236}">
                <a16:creationId xmlns:a16="http://schemas.microsoft.com/office/drawing/2014/main" id="{187935F9-152D-9FB6-EE31-EBC729CFC85F}"/>
              </a:ext>
            </a:extLst>
          </p:cNvPr>
          <p:cNvSpPr txBox="1">
            <a:spLocks/>
          </p:cNvSpPr>
          <p:nvPr/>
        </p:nvSpPr>
        <p:spPr>
          <a:xfrm>
            <a:off x="763111" y="2449830"/>
            <a:ext cx="3837939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 titles by identifying text with the largest font sizes in the document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2B64DA-9238-2CB4-E0DD-22DBCC2D6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4871" y="5039995"/>
            <a:ext cx="768926" cy="768926"/>
          </a:xfrm>
          <a:prstGeom prst="rect">
            <a:avLst/>
          </a:prstGeom>
        </p:spPr>
      </p:pic>
      <p:sp>
        <p:nvSpPr>
          <p:cNvPr id="11" name="Google Shape;343;p48">
            <a:extLst>
              <a:ext uri="{FF2B5EF4-FFF2-40B4-BE49-F238E27FC236}">
                <a16:creationId xmlns:a16="http://schemas.microsoft.com/office/drawing/2014/main" id="{8E658C9A-5DBD-B231-B009-2300D44DD7B9}"/>
              </a:ext>
            </a:extLst>
          </p:cNvPr>
          <p:cNvSpPr txBox="1">
            <a:spLocks/>
          </p:cNvSpPr>
          <p:nvPr/>
        </p:nvSpPr>
        <p:spPr>
          <a:xfrm>
            <a:off x="1829911" y="5160608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Candidate</a:t>
            </a:r>
          </a:p>
        </p:txBody>
      </p:sp>
      <p:sp>
        <p:nvSpPr>
          <p:cNvPr id="12" name="Google Shape;345;p48">
            <a:extLst>
              <a:ext uri="{FF2B5EF4-FFF2-40B4-BE49-F238E27FC236}">
                <a16:creationId xmlns:a16="http://schemas.microsoft.com/office/drawing/2014/main" id="{D9926CA2-D097-1DA8-A6E6-8E901E81060A}"/>
              </a:ext>
            </a:extLst>
          </p:cNvPr>
          <p:cNvSpPr txBox="1">
            <a:spLocks/>
          </p:cNvSpPr>
          <p:nvPr/>
        </p:nvSpPr>
        <p:spPr>
          <a:xfrm>
            <a:off x="874871" y="5808921"/>
            <a:ext cx="4604603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Filters structured lines and extracts ranked </a:t>
            </a:r>
            <a:r>
              <a:rPr lang="en-US" altLang="en-US" err="1">
                <a:latin typeface="Arial" panose="020B0604020202020204" pitchFamily="34" charset="0"/>
              </a:rPr>
              <a:t>keyphrases</a:t>
            </a:r>
            <a:r>
              <a:rPr lang="en-US" altLang="en-US">
                <a:latin typeface="Arial" panose="020B0604020202020204" pitchFamily="34" charset="0"/>
              </a:rPr>
              <a:t> as concise, relevant titles</a:t>
            </a:r>
          </a:p>
        </p:txBody>
      </p:sp>
      <p:pic>
        <p:nvPicPr>
          <p:cNvPr id="13" name="Graphic 12" descr="Network outline">
            <a:extLst>
              <a:ext uri="{FF2B5EF4-FFF2-40B4-BE49-F238E27FC236}">
                <a16:creationId xmlns:a16="http://schemas.microsoft.com/office/drawing/2014/main" id="{009B6BD5-07F4-BF93-E19A-B98EFBCD0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3111" y="3424534"/>
            <a:ext cx="768926" cy="768926"/>
          </a:xfrm>
          <a:prstGeom prst="rect">
            <a:avLst/>
          </a:prstGeom>
        </p:spPr>
      </p:pic>
      <p:sp>
        <p:nvSpPr>
          <p:cNvPr id="14" name="Google Shape;343;p48">
            <a:extLst>
              <a:ext uri="{FF2B5EF4-FFF2-40B4-BE49-F238E27FC236}">
                <a16:creationId xmlns:a16="http://schemas.microsoft.com/office/drawing/2014/main" id="{CBC33856-7602-8BCE-E13F-C0CFD950BBD9}"/>
              </a:ext>
            </a:extLst>
          </p:cNvPr>
          <p:cNvSpPr txBox="1">
            <a:spLocks/>
          </p:cNvSpPr>
          <p:nvPr/>
        </p:nvSpPr>
        <p:spPr>
          <a:xfrm>
            <a:off x="1718151" y="3545147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Semantic</a:t>
            </a:r>
          </a:p>
        </p:txBody>
      </p:sp>
      <p:sp>
        <p:nvSpPr>
          <p:cNvPr id="15" name="Google Shape;345;p48">
            <a:extLst>
              <a:ext uri="{FF2B5EF4-FFF2-40B4-BE49-F238E27FC236}">
                <a16:creationId xmlns:a16="http://schemas.microsoft.com/office/drawing/2014/main" id="{57D30E96-555D-77D7-06DB-6C8AA411FB69}"/>
              </a:ext>
            </a:extLst>
          </p:cNvPr>
          <p:cNvSpPr txBox="1">
            <a:spLocks/>
          </p:cNvSpPr>
          <p:nvPr/>
        </p:nvSpPr>
        <p:spPr>
          <a:xfrm>
            <a:off x="763111" y="4072847"/>
            <a:ext cx="4716363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Uses text embeddings to extract diverse and informative titles from the full document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CA01D24-5599-B534-91E7-ECA94469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383883"/>
              </p:ext>
            </p:extLst>
          </p:nvPr>
        </p:nvGraphicFramePr>
        <p:xfrm>
          <a:off x="5530274" y="2068025"/>
          <a:ext cx="6316288" cy="454419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579072">
                  <a:extLst>
                    <a:ext uri="{9D8B030D-6E8A-4147-A177-3AD203B41FA5}">
                      <a16:colId xmlns:a16="http://schemas.microsoft.com/office/drawing/2014/main" val="1951246582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1255582460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475664844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166637145"/>
                    </a:ext>
                  </a:extLst>
                </a:gridCol>
              </a:tblGrid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Aspect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Font-Based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Semantic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Candidate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2972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Titles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Low–Medium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49009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Speed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73469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Precision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 (if styled)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15703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Errors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Fonts inconsistent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Semantic drift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Structure-sensitive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77927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Best for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Styled PDFs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Raw text /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Semi-structured PDFs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531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55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1756-0D82-5765-68D7-FC936D5D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1BCF-EB5C-336B-5932-32A82349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Titles as Queries 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B285-E345-718B-8E81-BE51B744B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4584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We transform short section </a:t>
            </a:r>
            <a:r>
              <a:rPr lang="en-US" altLang="en-US" sz="2000" b="1" dirty="0">
                <a:solidFill>
                  <a:srgbClr val="CC99FF"/>
                </a:solidFill>
              </a:rPr>
              <a:t>titles</a:t>
            </a:r>
            <a:r>
              <a:rPr lang="en-US" altLang="en-US" sz="2000" b="1" dirty="0"/>
              <a:t> into detailed, natural language </a:t>
            </a:r>
            <a:r>
              <a:rPr lang="en-US" altLang="en-US" sz="2000" b="1" dirty="0">
                <a:solidFill>
                  <a:srgbClr val="CC99FF"/>
                </a:solidFill>
              </a:rPr>
              <a:t>questions</a:t>
            </a:r>
            <a:r>
              <a:rPr lang="en-US" altLang="en-US" sz="2000" dirty="0"/>
              <a:t> using a language model (e.g., Flan-T5) trained for instruction following (optional).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0628D-872A-F97B-1685-47AA3D56EC0A}"/>
              </a:ext>
            </a:extLst>
          </p:cNvPr>
          <p:cNvSpPr txBox="1">
            <a:spLocks/>
          </p:cNvSpPr>
          <p:nvPr/>
        </p:nvSpPr>
        <p:spPr>
          <a:xfrm>
            <a:off x="581343" y="211264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This reformulation </a:t>
            </a:r>
            <a:r>
              <a:rPr lang="en-US" altLang="en-US" sz="2000" b="1" dirty="0">
                <a:solidFill>
                  <a:srgbClr val="CC99FF"/>
                </a:solidFill>
              </a:rPr>
              <a:t>adds semantic depth</a:t>
            </a:r>
            <a:r>
              <a:rPr lang="en-US" altLang="en-US" sz="2000" dirty="0">
                <a:solidFill>
                  <a:srgbClr val="CC99FF"/>
                </a:solidFill>
              </a:rPr>
              <a:t> </a:t>
            </a:r>
            <a:r>
              <a:rPr lang="en-US" altLang="en-US" sz="2000" dirty="0"/>
              <a:t>to vague or generic titles like “Results” or “Training,” producing context-rich queries like </a:t>
            </a:r>
            <a:r>
              <a:rPr lang="en-US" altLang="en-US" sz="2000" i="1" dirty="0"/>
              <a:t>“How was the model trained?” </a:t>
            </a:r>
            <a:r>
              <a:rPr lang="en-US" altLang="en-US" sz="2000" dirty="0"/>
              <a:t>or </a:t>
            </a:r>
            <a:r>
              <a:rPr lang="en-US" altLang="en-US" sz="2000" i="1" dirty="0"/>
              <a:t>“What were the key findings?”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31D21BD-57D2-EE2A-2EB2-6391ECB12310}"/>
              </a:ext>
            </a:extLst>
          </p:cNvPr>
          <p:cNvSpPr txBox="1">
            <a:spLocks/>
          </p:cNvSpPr>
          <p:nvPr/>
        </p:nvSpPr>
        <p:spPr>
          <a:xfrm>
            <a:off x="581342" y="317944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Using QA-style queries improves retrieval accuracy</a:t>
            </a:r>
            <a:r>
              <a:rPr lang="en-US" altLang="en-US" sz="2000"/>
              <a:t>, as vector databases respond better to complete, meaningful sentences than isolated keywords.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9F1184-40C4-5B8A-7823-94FA5E9B3F16}"/>
              </a:ext>
            </a:extLst>
          </p:cNvPr>
          <p:cNvSpPr txBox="1">
            <a:spLocks/>
          </p:cNvSpPr>
          <p:nvPr/>
        </p:nvSpPr>
        <p:spPr>
          <a:xfrm>
            <a:off x="581342" y="424624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It reduces semantic drift</a:t>
            </a:r>
            <a:r>
              <a:rPr lang="en-US" altLang="en-US" sz="2000"/>
              <a:t> by making the intended focus of the query explicit, avoiding matches to unrelated text.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2F7384-0C22-C9E5-9884-7EFC68D126CE}"/>
              </a:ext>
            </a:extLst>
          </p:cNvPr>
          <p:cNvSpPr txBox="1">
            <a:spLocks/>
          </p:cNvSpPr>
          <p:nvPr/>
        </p:nvSpPr>
        <p:spPr>
          <a:xfrm>
            <a:off x="581342" y="531304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They also align better with answer-like document chunks</a:t>
            </a:r>
            <a:r>
              <a:rPr lang="en-US" sz="2000"/>
              <a:t>, enhancing semantic similarity and content relevance.</a:t>
            </a:r>
          </a:p>
        </p:txBody>
      </p:sp>
    </p:spTree>
    <p:extLst>
      <p:ext uri="{BB962C8B-B14F-4D97-AF65-F5344CB8AC3E}">
        <p14:creationId xmlns:p14="http://schemas.microsoft.com/office/powerpoint/2010/main" val="29379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  <p:bldP spid="17" grpId="0" build="p" animBg="1"/>
      <p:bldP spid="19" grpId="0" build="p" animBg="1"/>
      <p:bldP spid="21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4DA88-368A-0223-2363-D7970B0E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49ED-934D-99BC-BE56-2FEB6C9A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Retrieving with </a:t>
            </a:r>
            <a:r>
              <a:rPr lang="en-US" b="1" dirty="0" err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reranker</a:t>
            </a:r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   	</a:t>
            </a:r>
            <a:endParaRPr lang="en-US" dirty="0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34F54110-E184-4CAA-F452-4EFF72976D53}"/>
              </a:ext>
            </a:extLst>
          </p:cNvPr>
          <p:cNvSpPr/>
          <p:nvPr/>
        </p:nvSpPr>
        <p:spPr>
          <a:xfrm>
            <a:off x="265815" y="2188379"/>
            <a:ext cx="3974895" cy="2077203"/>
          </a:xfrm>
          <a:prstGeom prst="flowChartAlternateProcess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75190B8-A673-9ADF-2A82-61322C9B02D8}"/>
              </a:ext>
            </a:extLst>
          </p:cNvPr>
          <p:cNvSpPr/>
          <p:nvPr/>
        </p:nvSpPr>
        <p:spPr>
          <a:xfrm>
            <a:off x="4504515" y="2188379"/>
            <a:ext cx="3503484" cy="2885964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8898E965-615D-B72E-16F6-E83A17FBC22E}"/>
              </a:ext>
            </a:extLst>
          </p:cNvPr>
          <p:cNvSpPr/>
          <p:nvPr/>
        </p:nvSpPr>
        <p:spPr>
          <a:xfrm>
            <a:off x="8271804" y="2188379"/>
            <a:ext cx="3349521" cy="4414986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325F30CB-1E51-93FB-13FE-046F536BF1D1}"/>
              </a:ext>
            </a:extLst>
          </p:cNvPr>
          <p:cNvSpPr txBox="1">
            <a:spLocks/>
          </p:cNvSpPr>
          <p:nvPr/>
        </p:nvSpPr>
        <p:spPr>
          <a:xfrm>
            <a:off x="336910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 dirty="0">
                <a:solidFill>
                  <a:srgbClr val="CC99FF"/>
                </a:solidFill>
                <a:latin typeface="Orbitron" pitchFamily="2" charset="0"/>
              </a:rPr>
              <a:t>Cosine Similarity 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ED9EA384-6B5C-3793-B65B-56F90F83B27B}"/>
              </a:ext>
            </a:extLst>
          </p:cNvPr>
          <p:cNvSpPr txBox="1">
            <a:spLocks/>
          </p:cNvSpPr>
          <p:nvPr/>
        </p:nvSpPr>
        <p:spPr>
          <a:xfrm>
            <a:off x="4052826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 dirty="0" err="1">
                <a:solidFill>
                  <a:srgbClr val="CC99FF"/>
                </a:solidFill>
                <a:latin typeface="Orbitron" pitchFamily="2" charset="0"/>
              </a:rPr>
              <a:t>ColBERT</a:t>
            </a:r>
            <a:endParaRPr lang="en-US" sz="3000" b="1" dirty="0">
              <a:solidFill>
                <a:srgbClr val="CC99FF"/>
              </a:solidFill>
              <a:latin typeface="Orbitron" pitchFamily="2" charset="0"/>
            </a:endParaRPr>
          </a:p>
        </p:txBody>
      </p:sp>
      <p:sp>
        <p:nvSpPr>
          <p:cNvPr id="14" name="Google Shape;343;p48">
            <a:extLst>
              <a:ext uri="{FF2B5EF4-FFF2-40B4-BE49-F238E27FC236}">
                <a16:creationId xmlns:a16="http://schemas.microsoft.com/office/drawing/2014/main" id="{9CA4CEB4-D41B-D143-470D-51E81D6D6BEE}"/>
              </a:ext>
            </a:extLst>
          </p:cNvPr>
          <p:cNvSpPr txBox="1">
            <a:spLocks/>
          </p:cNvSpPr>
          <p:nvPr/>
        </p:nvSpPr>
        <p:spPr>
          <a:xfrm>
            <a:off x="7768742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 dirty="0">
                <a:solidFill>
                  <a:srgbClr val="CC99FF"/>
                </a:solidFill>
                <a:latin typeface="Orbitron" pitchFamily="2" charset="0"/>
              </a:rPr>
              <a:t>Cross-encoder</a:t>
            </a:r>
          </a:p>
        </p:txBody>
      </p:sp>
    </p:spTree>
    <p:extLst>
      <p:ext uri="{BB962C8B-B14F-4D97-AF65-F5344CB8AC3E}">
        <p14:creationId xmlns:p14="http://schemas.microsoft.com/office/powerpoint/2010/main" val="28342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242F0-2051-A5B2-7B91-C8B244F1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3E98-9CBB-FEF7-CFCB-625ECBCF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Retrieving with </a:t>
            </a:r>
            <a:r>
              <a:rPr lang="en-US" b="1" dirty="0" err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reranker</a:t>
            </a:r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   	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63BF1C-835E-C4B9-3A55-0E29EA8726EE}"/>
              </a:ext>
            </a:extLst>
          </p:cNvPr>
          <p:cNvGraphicFramePr>
            <a:graphicFrameLocks noGrp="1"/>
          </p:cNvGraphicFramePr>
          <p:nvPr/>
        </p:nvGraphicFramePr>
        <p:xfrm>
          <a:off x="1295445" y="1485900"/>
          <a:ext cx="9835025" cy="4083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58756">
                  <a:extLst>
                    <a:ext uri="{9D8B030D-6E8A-4147-A177-3AD203B41FA5}">
                      <a16:colId xmlns:a16="http://schemas.microsoft.com/office/drawing/2014/main" val="205362573"/>
                    </a:ext>
                  </a:extLst>
                </a:gridCol>
                <a:gridCol w="2795210">
                  <a:extLst>
                    <a:ext uri="{9D8B030D-6E8A-4147-A177-3AD203B41FA5}">
                      <a16:colId xmlns:a16="http://schemas.microsoft.com/office/drawing/2014/main" val="242802466"/>
                    </a:ext>
                  </a:extLst>
                </a:gridCol>
                <a:gridCol w="1593011">
                  <a:extLst>
                    <a:ext uri="{9D8B030D-6E8A-4147-A177-3AD203B41FA5}">
                      <a16:colId xmlns:a16="http://schemas.microsoft.com/office/drawing/2014/main" val="4190805236"/>
                    </a:ext>
                  </a:extLst>
                </a:gridCol>
                <a:gridCol w="2988048">
                  <a:extLst>
                    <a:ext uri="{9D8B030D-6E8A-4147-A177-3AD203B41FA5}">
                      <a16:colId xmlns:a16="http://schemas.microsoft.com/office/drawing/2014/main" val="993282822"/>
                    </a:ext>
                  </a:extLst>
                </a:gridCol>
              </a:tblGrid>
              <a:tr h="635062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Aspect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Cross-Encoder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 err="1">
                          <a:effectLst/>
                        </a:rPr>
                        <a:t>ColBERT</a:t>
                      </a:r>
                      <a:endParaRPr lang="en-US" sz="1500" b="1" dirty="0">
                        <a:effectLst/>
                      </a:endParaRP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Cosine Similarity (Bi-Encoder)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7595"/>
                  </a:ext>
                </a:extLst>
              </a:tr>
              <a:tr h="92493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Architecture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Full interaction (query + doc jointly encoded)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Late interaction (token-level dot products)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Separate encodings (query &amp; doc)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508498464"/>
                  </a:ext>
                </a:extLst>
              </a:tr>
              <a:tr h="576110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Speed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Slowest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Medium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Fastest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4272928161"/>
                  </a:ext>
                </a:extLst>
              </a:tr>
              <a:tr h="576110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Accuracy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Highest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Lower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3353648039"/>
                  </a:ext>
                </a:extLst>
              </a:tr>
              <a:tr h="73617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Scalability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Low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Moderate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High 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842488658"/>
                  </a:ext>
                </a:extLst>
              </a:tr>
              <a:tr h="635062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Latency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High (per pair processing)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Medium (token matching cost)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Low (instant vector search)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274602228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CBBEDC45-842F-0E76-4F78-C5116510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031" y="1200150"/>
            <a:ext cx="64100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5095-E1F2-00AF-D161-5A9DB918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CEAF-77E5-A69A-0A74-39F04CEE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Summarization with RAG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3BAC-8C62-5DF6-B2D4-5212908FB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4" y="1876915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dirty="0"/>
              <a:t>Text is summarized into concise </a:t>
            </a:r>
            <a:r>
              <a:rPr lang="en-US" sz="2000" b="1" dirty="0">
                <a:solidFill>
                  <a:srgbClr val="CC99FF"/>
                </a:solidFill>
              </a:rPr>
              <a:t>bullet points</a:t>
            </a:r>
            <a:r>
              <a:rPr lang="en-US" sz="2000" dirty="0">
                <a:solidFill>
                  <a:srgbClr val="CC99FF"/>
                </a:solidFill>
              </a:rPr>
              <a:t> </a:t>
            </a:r>
            <a:r>
              <a:rPr lang="en-US" sz="2000" dirty="0"/>
              <a:t>using either Google Gemini or a Hugging Face model (BART-large-</a:t>
            </a:r>
            <a:r>
              <a:rPr lang="en-US" sz="2000" dirty="0" err="1"/>
              <a:t>cnn</a:t>
            </a:r>
            <a:r>
              <a:rPr lang="en-US" sz="2000" dirty="0"/>
              <a:t>)</a:t>
            </a:r>
            <a:endParaRPr lang="en-US" alt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BC1609-17AB-FD59-A362-0A5AFA49915B}"/>
              </a:ext>
            </a:extLst>
          </p:cNvPr>
          <p:cNvSpPr txBox="1">
            <a:spLocks/>
          </p:cNvSpPr>
          <p:nvPr/>
        </p:nvSpPr>
        <p:spPr>
          <a:xfrm>
            <a:off x="581343" y="2915481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dirty="0"/>
              <a:t>Gemini is used as the primary backend</a:t>
            </a:r>
            <a:r>
              <a:rPr lang="en-US" sz="2000" dirty="0"/>
              <a:t>, selected for its strong language modeling and ability to follow custom prompts</a:t>
            </a:r>
            <a:endParaRPr lang="en-US" altLang="en-US" sz="2000" dirty="0"/>
          </a:p>
        </p:txBody>
      </p:sp>
      <p:sp>
        <p:nvSpPr>
          <p:cNvPr id="15" name="Google Shape;343;p48">
            <a:extLst>
              <a:ext uri="{FF2B5EF4-FFF2-40B4-BE49-F238E27FC236}">
                <a16:creationId xmlns:a16="http://schemas.microsoft.com/office/drawing/2014/main" id="{6009ADA1-8365-830A-08F0-4919BBA2B1FE}"/>
              </a:ext>
            </a:extLst>
          </p:cNvPr>
          <p:cNvSpPr txBox="1">
            <a:spLocks/>
          </p:cNvSpPr>
          <p:nvPr/>
        </p:nvSpPr>
        <p:spPr>
          <a:xfrm>
            <a:off x="510223" y="391718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Zero shot</a:t>
            </a:r>
          </a:p>
        </p:txBody>
      </p:sp>
      <p:sp>
        <p:nvSpPr>
          <p:cNvPr id="16" name="Google Shape;343;p48">
            <a:extLst>
              <a:ext uri="{FF2B5EF4-FFF2-40B4-BE49-F238E27FC236}">
                <a16:creationId xmlns:a16="http://schemas.microsoft.com/office/drawing/2014/main" id="{934FB44B-29BF-D2B4-579F-948FC0524B9A}"/>
              </a:ext>
            </a:extLst>
          </p:cNvPr>
          <p:cNvSpPr txBox="1">
            <a:spLocks/>
          </p:cNvSpPr>
          <p:nvPr/>
        </p:nvSpPr>
        <p:spPr>
          <a:xfrm>
            <a:off x="4442143" y="391718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Few shots</a:t>
            </a:r>
          </a:p>
        </p:txBody>
      </p:sp>
      <p:sp>
        <p:nvSpPr>
          <p:cNvPr id="17" name="Google Shape;343;p48">
            <a:extLst>
              <a:ext uri="{FF2B5EF4-FFF2-40B4-BE49-F238E27FC236}">
                <a16:creationId xmlns:a16="http://schemas.microsoft.com/office/drawing/2014/main" id="{8A6788A5-F5C9-36EA-227B-BA2937497FB6}"/>
              </a:ext>
            </a:extLst>
          </p:cNvPr>
          <p:cNvSpPr txBox="1">
            <a:spLocks/>
          </p:cNvSpPr>
          <p:nvPr/>
        </p:nvSpPr>
        <p:spPr>
          <a:xfrm>
            <a:off x="8470583" y="3917185"/>
            <a:ext cx="3584258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Chain of Thoughts</a:t>
            </a:r>
          </a:p>
        </p:txBody>
      </p:sp>
      <p:sp>
        <p:nvSpPr>
          <p:cNvPr id="18" name="Google Shape;345;p48">
            <a:extLst>
              <a:ext uri="{FF2B5EF4-FFF2-40B4-BE49-F238E27FC236}">
                <a16:creationId xmlns:a16="http://schemas.microsoft.com/office/drawing/2014/main" id="{A365073C-1649-C93E-3529-44601F47B3D0}"/>
              </a:ext>
            </a:extLst>
          </p:cNvPr>
          <p:cNvSpPr txBox="1">
            <a:spLocks/>
          </p:cNvSpPr>
          <p:nvPr/>
        </p:nvSpPr>
        <p:spPr>
          <a:xfrm>
            <a:off x="510223" y="4598214"/>
            <a:ext cx="32896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Directly asks the model to summarize without examples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Google Shape;345;p48">
            <a:extLst>
              <a:ext uri="{FF2B5EF4-FFF2-40B4-BE49-F238E27FC236}">
                <a16:creationId xmlns:a16="http://schemas.microsoft.com/office/drawing/2014/main" id="{BA31EFF6-D918-5E45-620F-8399E14C2CE7}"/>
              </a:ext>
            </a:extLst>
          </p:cNvPr>
          <p:cNvSpPr txBox="1">
            <a:spLocks/>
          </p:cNvSpPr>
          <p:nvPr/>
        </p:nvSpPr>
        <p:spPr>
          <a:xfrm>
            <a:off x="4442143" y="4598214"/>
            <a:ext cx="33912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Provides examples of input-output pairs to guide the model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Google Shape;345;p48">
            <a:extLst>
              <a:ext uri="{FF2B5EF4-FFF2-40B4-BE49-F238E27FC236}">
                <a16:creationId xmlns:a16="http://schemas.microsoft.com/office/drawing/2014/main" id="{2866B787-1D55-97C7-98CA-17197111DFD3}"/>
              </a:ext>
            </a:extLst>
          </p:cNvPr>
          <p:cNvSpPr txBox="1">
            <a:spLocks/>
          </p:cNvSpPr>
          <p:nvPr/>
        </p:nvSpPr>
        <p:spPr>
          <a:xfrm>
            <a:off x="8470583" y="4598214"/>
            <a:ext cx="37214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Guides the model to reason through key ideas before summarizing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502B839-4E68-F56E-7292-F9CBFE6913EA}"/>
              </a:ext>
            </a:extLst>
          </p:cNvPr>
          <p:cNvSpPr txBox="1">
            <a:spLocks/>
          </p:cNvSpPr>
          <p:nvPr/>
        </p:nvSpPr>
        <p:spPr>
          <a:xfrm>
            <a:off x="581343" y="5486595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If Gemini fails or is unavailable, the system falls back to a local Hugging Face model, ensuring robust summarization even offline.</a:t>
            </a:r>
            <a:endParaRPr lang="en-US" alt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E31473-E6BC-620D-C457-02CE1A66A458}"/>
              </a:ext>
            </a:extLst>
          </p:cNvPr>
          <p:cNvGrpSpPr/>
          <p:nvPr/>
        </p:nvGrpSpPr>
        <p:grpSpPr>
          <a:xfrm>
            <a:off x="713217" y="995832"/>
            <a:ext cx="3728925" cy="601223"/>
            <a:chOff x="581342" y="5751913"/>
            <a:chExt cx="3086622" cy="60122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3E3AC25-6787-F450-F251-2A6573285753}"/>
                </a:ext>
              </a:extLst>
            </p:cNvPr>
            <p:cNvSpPr/>
            <p:nvPr/>
          </p:nvSpPr>
          <p:spPr>
            <a:xfrm>
              <a:off x="581342" y="5751913"/>
              <a:ext cx="1603262" cy="601223"/>
            </a:xfrm>
            <a:custGeom>
              <a:avLst/>
              <a:gdLst/>
              <a:ahLst/>
              <a:cxnLst/>
              <a:rect l="l" t="t" r="r" b="b"/>
              <a:pathLst>
                <a:path w="3357502" h="1259063">
                  <a:moveTo>
                    <a:pt x="0" y="0"/>
                  </a:moveTo>
                  <a:lnTo>
                    <a:pt x="3357502" y="0"/>
                  </a:lnTo>
                  <a:lnTo>
                    <a:pt x="3357502" y="1259064"/>
                  </a:lnTo>
                  <a:lnTo>
                    <a:pt x="0" y="125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D2D3E-500C-A2EE-FD01-9287EC7A12F2}"/>
                </a:ext>
              </a:extLst>
            </p:cNvPr>
            <p:cNvSpPr txBox="1"/>
            <p:nvPr/>
          </p:nvSpPr>
          <p:spPr>
            <a:xfrm>
              <a:off x="2184604" y="5950342"/>
              <a:ext cx="148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Prompt-based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009D6-DBD2-AC76-1044-E7A9CDB318D1}"/>
              </a:ext>
            </a:extLst>
          </p:cNvPr>
          <p:cNvGrpSpPr/>
          <p:nvPr/>
        </p:nvGrpSpPr>
        <p:grpSpPr>
          <a:xfrm>
            <a:off x="7429182" y="687176"/>
            <a:ext cx="3718808" cy="962764"/>
            <a:chOff x="6443662" y="6006713"/>
            <a:chExt cx="3718808" cy="96276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ECA8F88-3CEF-B167-CDCC-9A1463019F65}"/>
                </a:ext>
              </a:extLst>
            </p:cNvPr>
            <p:cNvSpPr txBox="1"/>
            <p:nvPr/>
          </p:nvSpPr>
          <p:spPr>
            <a:xfrm>
              <a:off x="6443662" y="6006713"/>
              <a:ext cx="2637111" cy="962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F31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BART</a:t>
              </a:r>
              <a:r>
                <a:rPr lang="en-US" sz="3000" b="1" dirty="0">
                  <a:solidFill>
                    <a:srgbClr val="FFC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-large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E7030-6C36-8805-4CE8-7F4107709BAC}"/>
                </a:ext>
              </a:extLst>
            </p:cNvPr>
            <p:cNvSpPr txBox="1"/>
            <p:nvPr/>
          </p:nvSpPr>
          <p:spPr>
            <a:xfrm>
              <a:off x="8679110" y="6548485"/>
              <a:ext cx="148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Task-based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5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  <p:bldP spid="15" grpId="0"/>
      <p:bldP spid="16" grpId="0"/>
      <p:bldP spid="17" grpId="0"/>
      <p:bldP spid="18" grpId="0"/>
      <p:bldP spid="20" grpId="0"/>
      <p:bldP spid="21" grpId="0"/>
      <p:bldP spid="2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96E0-CCB3-A9EF-F1A4-F0842EDA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BCE-F9C3-9456-64D2-82856A0D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9" y="346075"/>
            <a:ext cx="11805921" cy="5683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Why is BART a good candidate for this task? </a:t>
            </a:r>
            <a:endParaRPr lang="en-US" dirty="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BF7E5D2-513A-28BF-9EA5-F0E6EA1D748A}"/>
              </a:ext>
            </a:extLst>
          </p:cNvPr>
          <p:cNvSpPr/>
          <p:nvPr/>
        </p:nvSpPr>
        <p:spPr>
          <a:xfrm>
            <a:off x="1538178" y="2471647"/>
            <a:ext cx="9115641" cy="3377670"/>
          </a:xfrm>
          <a:custGeom>
            <a:avLst/>
            <a:gdLst/>
            <a:ahLst/>
            <a:cxnLst/>
            <a:rect l="l" t="t" r="r" b="b"/>
            <a:pathLst>
              <a:path w="11590885" h="4294837">
                <a:moveTo>
                  <a:pt x="0" y="0"/>
                </a:moveTo>
                <a:lnTo>
                  <a:pt x="11590884" y="0"/>
                </a:lnTo>
                <a:lnTo>
                  <a:pt x="11590884" y="4294836"/>
                </a:lnTo>
                <a:lnTo>
                  <a:pt x="0" y="429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3B4115-C1E5-CB42-FB79-F27FCC6F1A61}"/>
              </a:ext>
            </a:extLst>
          </p:cNvPr>
          <p:cNvSpPr txBox="1">
            <a:spLocks/>
          </p:cNvSpPr>
          <p:nvPr/>
        </p:nvSpPr>
        <p:spPr>
          <a:xfrm>
            <a:off x="378143" y="1228726"/>
            <a:ext cx="11174889" cy="81343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/>
              <a:t>BART can be useful in cases where data extraction is weak, as it is capable of </a:t>
            </a:r>
            <a:r>
              <a:rPr lang="en-US" sz="2200" dirty="0">
                <a:solidFill>
                  <a:srgbClr val="CC99FF"/>
                </a:solidFill>
              </a:rPr>
              <a:t>filling in missing words and reconstructing context</a:t>
            </a:r>
            <a:endParaRPr lang="en-US" altLang="en-US" sz="2200" dirty="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7A5D-8502-0A71-CA29-C14E5522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4461-4929-6D71-6121-57ADC7FB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 fontScale="90000"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Evolutionary Layout Optimization (ELO)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8FED-DAB5-EB38-6320-E2D23CBD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60" y="1145054"/>
            <a:ext cx="10472780" cy="979358"/>
          </a:xfrm>
          <a:prstGeom prst="flowChartAlternate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ELO optimizes PowerPoint </a:t>
            </a:r>
            <a:r>
              <a:rPr lang="en-US" sz="2200" dirty="0">
                <a:solidFill>
                  <a:srgbClr val="CC99FF"/>
                </a:solidFill>
              </a:rPr>
              <a:t>slide layouts </a:t>
            </a:r>
            <a:r>
              <a:rPr lang="en-US" sz="2200" dirty="0"/>
              <a:t>from predefined content, maximizing presentation quality on </a:t>
            </a:r>
            <a:r>
              <a:rPr lang="en-US" sz="2200" i="1" dirty="0"/>
              <a:t>readability</a:t>
            </a:r>
            <a:r>
              <a:rPr lang="en-US" sz="2200" dirty="0"/>
              <a:t>, </a:t>
            </a:r>
            <a:r>
              <a:rPr lang="en-US" sz="2200" i="1" dirty="0"/>
              <a:t>hierarchy</a:t>
            </a:r>
            <a:r>
              <a:rPr lang="en-US" sz="2200" dirty="0"/>
              <a:t>, </a:t>
            </a:r>
            <a:r>
              <a:rPr lang="en-US" sz="2200" i="1" dirty="0"/>
              <a:t>image integration</a:t>
            </a:r>
            <a:r>
              <a:rPr lang="en-US" sz="2200" dirty="0"/>
              <a:t>, </a:t>
            </a:r>
            <a:r>
              <a:rPr lang="en-US" sz="2200" i="1" dirty="0"/>
              <a:t>contrast</a:t>
            </a:r>
            <a:r>
              <a:rPr lang="en-US" sz="2200" dirty="0"/>
              <a:t>, </a:t>
            </a:r>
            <a:r>
              <a:rPr lang="en-US" sz="2200" i="1" dirty="0"/>
              <a:t>balance</a:t>
            </a:r>
            <a:r>
              <a:rPr lang="en-US" sz="2200" dirty="0"/>
              <a:t>, and </a:t>
            </a:r>
            <a:r>
              <a:rPr lang="en-US" sz="2200" i="1" dirty="0"/>
              <a:t>constraints</a:t>
            </a:r>
            <a:r>
              <a:rPr lang="en-US" sz="2200" dirty="0"/>
              <a:t>.</a:t>
            </a:r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CCFA5574-E037-1729-B980-CEBD61F2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9550" y="1063629"/>
            <a:ext cx="979358" cy="979358"/>
          </a:xfrm>
          <a:prstGeom prst="rect">
            <a:avLst/>
          </a:prstGeom>
        </p:spPr>
      </p:pic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F517F85E-5563-0161-EF2C-E35FC8EED62B}"/>
              </a:ext>
            </a:extLst>
          </p:cNvPr>
          <p:cNvSpPr txBox="1">
            <a:spLocks/>
          </p:cNvSpPr>
          <p:nvPr/>
        </p:nvSpPr>
        <p:spPr>
          <a:xfrm>
            <a:off x="2542223" y="583086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Before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E17520D9-A6F8-6249-0E1F-5D45312E3F23}"/>
              </a:ext>
            </a:extLst>
          </p:cNvPr>
          <p:cNvSpPr txBox="1">
            <a:spLocks/>
          </p:cNvSpPr>
          <p:nvPr/>
        </p:nvSpPr>
        <p:spPr>
          <a:xfrm>
            <a:off x="7827168" y="583086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After</a:t>
            </a:r>
          </a:p>
        </p:txBody>
      </p:sp>
      <p:pic>
        <p:nvPicPr>
          <p:cNvPr id="6" name="Picture 5" descr="A close-up of a diagram&#10;&#10;AI-generated content may be incorrect.">
            <a:extLst>
              <a:ext uri="{FF2B5EF4-FFF2-40B4-BE49-F238E27FC236}">
                <a16:creationId xmlns:a16="http://schemas.microsoft.com/office/drawing/2014/main" id="{20677F97-9ABD-A3DA-496C-9CA0B25A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90" y="2340171"/>
            <a:ext cx="4189910" cy="3142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6F34A-BDE2-5BA7-B5C2-9EC5F2C55729}"/>
              </a:ext>
            </a:extLst>
          </p:cNvPr>
          <p:cNvGrpSpPr/>
          <p:nvPr/>
        </p:nvGrpSpPr>
        <p:grpSpPr>
          <a:xfrm>
            <a:off x="1110764" y="2386886"/>
            <a:ext cx="5456293" cy="3108952"/>
            <a:chOff x="1110764" y="2386886"/>
            <a:chExt cx="5456293" cy="3108952"/>
          </a:xfrm>
        </p:grpSpPr>
        <p:pic>
          <p:nvPicPr>
            <p:cNvPr id="14" name="Picture 13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20753593-AD11-97C6-95F4-41E6F94C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64" y="2386886"/>
              <a:ext cx="2710227" cy="1524502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E5F5AB-EEFB-6D3A-2422-F1BE9A85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6831" y="2386886"/>
              <a:ext cx="2710226" cy="1524502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6D8509-A9A6-C570-2D08-5A0DF4C7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64" y="3971337"/>
              <a:ext cx="2710226" cy="1524501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634A96-F959-D1FF-E1F4-1C5290AA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6833" y="3971336"/>
              <a:ext cx="2710224" cy="1524501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33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50FEB-9229-F9D0-EED3-8B202F44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6C2A-B3F8-CABB-D037-DFC2FECA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Presentation Phenotype/Genotype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DF330-B62B-0B89-D856-1EE5AF1F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680" y="5545871"/>
            <a:ext cx="6570920" cy="1057494"/>
          </a:xfrm>
          <a:prstGeom prst="flowChartAlternateProcess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Each slide’s layout is represented as a set of discrete variables called “genes” encoding design choices </a:t>
            </a:r>
            <a:endParaRPr lang="en-US" sz="2200" dirty="0"/>
          </a:p>
        </p:txBody>
      </p:sp>
      <p:sp>
        <p:nvSpPr>
          <p:cNvPr id="3" name="Google Shape;343;p48">
            <a:extLst>
              <a:ext uri="{FF2B5EF4-FFF2-40B4-BE49-F238E27FC236}">
                <a16:creationId xmlns:a16="http://schemas.microsoft.com/office/drawing/2014/main" id="{CB61AD66-A524-84AB-51ED-4D11CFE362EC}"/>
              </a:ext>
            </a:extLst>
          </p:cNvPr>
          <p:cNvSpPr txBox="1">
            <a:spLocks/>
          </p:cNvSpPr>
          <p:nvPr/>
        </p:nvSpPr>
        <p:spPr>
          <a:xfrm>
            <a:off x="1939459" y="1186977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Phenotype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2403195-66D2-DA92-F988-3EFA7678587B}"/>
              </a:ext>
            </a:extLst>
          </p:cNvPr>
          <p:cNvSpPr/>
          <p:nvPr/>
        </p:nvSpPr>
        <p:spPr>
          <a:xfrm>
            <a:off x="947060" y="1987253"/>
            <a:ext cx="4492097" cy="3245149"/>
          </a:xfrm>
          <a:custGeom>
            <a:avLst/>
            <a:gdLst/>
            <a:ahLst/>
            <a:cxnLst/>
            <a:rect l="l" t="t" r="r" b="b"/>
            <a:pathLst>
              <a:path w="8616497" h="5232265">
                <a:moveTo>
                  <a:pt x="0" y="0"/>
                </a:moveTo>
                <a:lnTo>
                  <a:pt x="8616497" y="0"/>
                </a:lnTo>
                <a:lnTo>
                  <a:pt x="8616497" y="5232265"/>
                </a:lnTo>
                <a:lnTo>
                  <a:pt x="0" y="5232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 l="-423" r="-423"/>
            </a:stretch>
          </a:blipFill>
          <a:ln w="38100">
            <a:solidFill>
              <a:srgbClr val="9D9EF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43;p48">
            <a:extLst>
              <a:ext uri="{FF2B5EF4-FFF2-40B4-BE49-F238E27FC236}">
                <a16:creationId xmlns:a16="http://schemas.microsoft.com/office/drawing/2014/main" id="{0C97B140-BA5C-47CF-118D-A0A91102C921}"/>
              </a:ext>
            </a:extLst>
          </p:cNvPr>
          <p:cNvSpPr txBox="1">
            <a:spLocks/>
          </p:cNvSpPr>
          <p:nvPr/>
        </p:nvSpPr>
        <p:spPr>
          <a:xfrm>
            <a:off x="8050044" y="1186977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Genotype</a:t>
            </a:r>
          </a:p>
        </p:txBody>
      </p:sp>
      <p:pic>
        <p:nvPicPr>
          <p:cNvPr id="8" name="Graphic 7" descr="Transfer with solid fill">
            <a:extLst>
              <a:ext uri="{FF2B5EF4-FFF2-40B4-BE49-F238E27FC236}">
                <a16:creationId xmlns:a16="http://schemas.microsoft.com/office/drawing/2014/main" id="{B02D136E-49CF-730B-B4BD-34B2D4C9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152627"/>
            <a:ext cx="914400" cy="914400"/>
          </a:xfrm>
          <a:prstGeom prst="rect">
            <a:avLst/>
          </a:prstGeom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8586A8B-7A73-E09D-65F3-FEA5D43C341D}"/>
              </a:ext>
            </a:extLst>
          </p:cNvPr>
          <p:cNvSpPr/>
          <p:nvPr/>
        </p:nvSpPr>
        <p:spPr>
          <a:xfrm>
            <a:off x="7176284" y="3152627"/>
            <a:ext cx="4761716" cy="9144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7CB56D5-6456-DD81-88B9-A4207B5CB4D3}"/>
              </a:ext>
            </a:extLst>
          </p:cNvPr>
          <p:cNvSpPr/>
          <p:nvPr/>
        </p:nvSpPr>
        <p:spPr>
          <a:xfrm>
            <a:off x="7247242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0D7C5-F050-1D00-0DEA-3B3996C9E462}"/>
              </a:ext>
            </a:extLst>
          </p:cNvPr>
          <p:cNvSpPr txBox="1"/>
          <p:nvPr/>
        </p:nvSpPr>
        <p:spPr>
          <a:xfrm rot="18900336">
            <a:off x="7219772" y="4109943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Title </a:t>
            </a:r>
          </a:p>
          <a:p>
            <a:r>
              <a:rPr lang="en-US" sz="1500"/>
              <a:t>position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BE8D35A-8938-B765-0F62-BB4B885B800A}"/>
              </a:ext>
            </a:extLst>
          </p:cNvPr>
          <p:cNvSpPr/>
          <p:nvPr/>
        </p:nvSpPr>
        <p:spPr>
          <a:xfrm>
            <a:off x="8158201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38E5-7B66-F48A-6C49-F7B144585EC7}"/>
              </a:ext>
            </a:extLst>
          </p:cNvPr>
          <p:cNvSpPr txBox="1"/>
          <p:nvPr/>
        </p:nvSpPr>
        <p:spPr>
          <a:xfrm rot="18900336">
            <a:off x="8130731" y="4147143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Bullet </a:t>
            </a:r>
          </a:p>
          <a:p>
            <a:r>
              <a:rPr lang="en-US" sz="1500"/>
              <a:t>column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391708C-ED43-E089-82CB-DE9E75230E5A}"/>
              </a:ext>
            </a:extLst>
          </p:cNvPr>
          <p:cNvSpPr/>
          <p:nvPr/>
        </p:nvSpPr>
        <p:spPr>
          <a:xfrm>
            <a:off x="9069160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0D98E-3C6F-F364-773C-9DC217DED3B7}"/>
              </a:ext>
            </a:extLst>
          </p:cNvPr>
          <p:cNvSpPr txBox="1"/>
          <p:nvPr/>
        </p:nvSpPr>
        <p:spPr>
          <a:xfrm rot="18900336">
            <a:off x="9069221" y="4331141"/>
            <a:ext cx="1090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Font size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BA78E2A-0A24-2EA4-D001-144B41310D83}"/>
              </a:ext>
            </a:extLst>
          </p:cNvPr>
          <p:cNvSpPr/>
          <p:nvPr/>
        </p:nvSpPr>
        <p:spPr>
          <a:xfrm>
            <a:off x="9980600" y="3189825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793F2-378D-E52C-2CE6-5842DD1BB2F4}"/>
              </a:ext>
            </a:extLst>
          </p:cNvPr>
          <p:cNvSpPr txBox="1"/>
          <p:nvPr/>
        </p:nvSpPr>
        <p:spPr>
          <a:xfrm rot="18900336">
            <a:off x="9936753" y="4157315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Image </a:t>
            </a:r>
            <a:br>
              <a:rPr lang="en-US" sz="1500"/>
            </a:br>
            <a:r>
              <a:rPr lang="en-US" sz="1500"/>
              <a:t>position 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0881C0D3-7807-81D8-AE15-81B9E638C9EF}"/>
              </a:ext>
            </a:extLst>
          </p:cNvPr>
          <p:cNvSpPr/>
          <p:nvPr/>
        </p:nvSpPr>
        <p:spPr>
          <a:xfrm>
            <a:off x="10909973" y="3206680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pic>
        <p:nvPicPr>
          <p:cNvPr id="21" name="Graphic 20" descr="Fingerprint with solid fill">
            <a:extLst>
              <a:ext uri="{FF2B5EF4-FFF2-40B4-BE49-F238E27FC236}">
                <a16:creationId xmlns:a16="http://schemas.microsoft.com/office/drawing/2014/main" id="{2BCC5229-1065-DEC9-9BC6-2A2C2454A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2299" y="557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  <p:bldP spid="3" grpId="0"/>
      <p:bldP spid="4" grpId="0" animBg="1"/>
      <p:bldP spid="5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46B1-0C6E-8007-AA8A-BC4F6754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7E63-0604-1C7A-F6A6-96CD438E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002E26-E56E-19D0-48E7-3CB7DA65804D}"/>
                  </a:ext>
                </a:extLst>
              </p:cNvPr>
              <p:cNvSpPr txBox="1"/>
              <p:nvPr/>
            </p:nvSpPr>
            <p:spPr>
              <a:xfrm>
                <a:off x="581343" y="2072641"/>
                <a:ext cx="684561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Each slide is composed of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 title,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 bullet points,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/>
                  <a:t> images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,,…,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},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,,…,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002E26-E56E-19D0-48E7-3CB7DA65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3" y="2072641"/>
                <a:ext cx="6845618" cy="1107996"/>
              </a:xfrm>
              <a:prstGeom prst="rect">
                <a:avLst/>
              </a:prstGeom>
              <a:blipFill>
                <a:blip r:embed="rId3"/>
                <a:stretch>
                  <a:fillRect l="-980" t="-3846" b="-8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FB45-3DDF-3996-9898-E8EE614CA348}"/>
                  </a:ext>
                </a:extLst>
              </p:cNvPr>
              <p:cNvSpPr txBox="1"/>
              <p:nvPr/>
            </p:nvSpPr>
            <p:spPr>
              <a:xfrm>
                <a:off x="581342" y="3479244"/>
                <a:ext cx="6575883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Genotype (layout encoding)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FB45-3DDF-3996-9898-E8EE614CA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3479244"/>
                <a:ext cx="6575883" cy="1154162"/>
              </a:xfrm>
              <a:prstGeom prst="rect">
                <a:avLst/>
              </a:prstGeom>
              <a:blipFill>
                <a:blip r:embed="rId4"/>
                <a:stretch>
                  <a:fillRect l="-1019" t="-3704" b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9ECE50-392B-B113-04B1-2117A0F68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27478"/>
                  </p:ext>
                </p:extLst>
              </p:nvPr>
            </p:nvGraphicFramePr>
            <p:xfrm>
              <a:off x="7705863" y="1041399"/>
              <a:ext cx="3904794" cy="53594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95239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1952397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Gene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Bullet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bullet columns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layout type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Image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Margin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Image-text balance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Text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Background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805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9ECE50-392B-B113-04B1-2117A0F68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27478"/>
                  </p:ext>
                </p:extLst>
              </p:nvPr>
            </p:nvGraphicFramePr>
            <p:xfrm>
              <a:off x="7705863" y="1041399"/>
              <a:ext cx="3904794" cy="53594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95239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1952397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Gene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06557" r="-100623" b="-12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206557" r="-100623" b="-11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Bullet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78095" r="-100623" b="-5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bullet columns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478689" r="-100623" b="-8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578689" r="-100623" b="-7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layout type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690000" r="-100623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Image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777049" r="-100623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Margin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509524" r="-100623" b="-2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Image-text balance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049180" r="-10062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149180" r="-100623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Text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249180" r="-100623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Background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349180" r="-100623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805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942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E222-B5CD-A9DA-AF3F-BA1A73ED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54C287-9B23-0841-28BC-C81DF0D3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22" y="286024"/>
            <a:ext cx="7960421" cy="629286"/>
          </a:xfrm>
        </p:spPr>
        <p:txBody>
          <a:bodyPr/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Motivation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D13D-370B-0B33-4540-B2A42FD3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182" y="1537901"/>
            <a:ext cx="8694738" cy="802721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C99FF"/>
                </a:solidFill>
              </a:rPr>
              <a:t>Professors and instructors</a:t>
            </a:r>
            <a:r>
              <a:rPr lang="en-US" sz="2400" dirty="0">
                <a:solidFill>
                  <a:srgbClr val="CC99FF"/>
                </a:solidFill>
              </a:rPr>
              <a:t> </a:t>
            </a:r>
            <a:r>
              <a:rPr lang="en-US" sz="2400" dirty="0"/>
              <a:t>often spend hours </a:t>
            </a:r>
            <a:r>
              <a:rPr lang="en-US" sz="2400" b="1" i="1" dirty="0"/>
              <a:t>manually</a:t>
            </a:r>
            <a:r>
              <a:rPr lang="en-US" sz="2400" dirty="0"/>
              <a:t> converting course materials or research papers into slide decks for lectures.</a:t>
            </a:r>
          </a:p>
        </p:txBody>
      </p:sp>
      <p:pic>
        <p:nvPicPr>
          <p:cNvPr id="4" name="Graphic 3" descr="Lecturer with solid fill">
            <a:extLst>
              <a:ext uri="{FF2B5EF4-FFF2-40B4-BE49-F238E27FC236}">
                <a16:creationId xmlns:a16="http://schemas.microsoft.com/office/drawing/2014/main" id="{9E53870A-B738-1708-9D5C-C77B32CD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386" y="1529612"/>
            <a:ext cx="944961" cy="9449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6ECEB6-6CB4-0E79-0D13-6E84FC28BB87}"/>
              </a:ext>
            </a:extLst>
          </p:cNvPr>
          <p:cNvSpPr txBox="1">
            <a:spLocks/>
          </p:cNvSpPr>
          <p:nvPr/>
        </p:nvSpPr>
        <p:spPr>
          <a:xfrm>
            <a:off x="2095182" y="2956519"/>
            <a:ext cx="8694738" cy="802721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0" rIns="0" bIns="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rgbClr val="CC99FF"/>
                </a:solidFill>
              </a:rPr>
              <a:t>Employees and professionals</a:t>
            </a:r>
            <a:r>
              <a:rPr lang="en-US" sz="2400">
                <a:solidFill>
                  <a:srgbClr val="CC99FF"/>
                </a:solidFill>
              </a:rPr>
              <a:t> </a:t>
            </a:r>
            <a:r>
              <a:rPr lang="en-US" sz="2400"/>
              <a:t>must </a:t>
            </a:r>
            <a:r>
              <a:rPr lang="en-US" sz="2400" b="1" i="1"/>
              <a:t>frequently</a:t>
            </a:r>
            <a:r>
              <a:rPr lang="en-US" sz="2400"/>
              <a:t> turn technical documents or reports into clear, engaging presentations for stakeholders.</a:t>
            </a:r>
          </a:p>
        </p:txBody>
      </p:sp>
      <p:pic>
        <p:nvPicPr>
          <p:cNvPr id="7" name="Graphic 6" descr="Office worker male with solid fill">
            <a:extLst>
              <a:ext uri="{FF2B5EF4-FFF2-40B4-BE49-F238E27FC236}">
                <a16:creationId xmlns:a16="http://schemas.microsoft.com/office/drawing/2014/main" id="{0FE81750-8FB5-995C-A186-FB5F9B096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1386" y="2948230"/>
            <a:ext cx="944961" cy="9449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3B9DB1-E8DE-605F-7D6B-D6BFCFD96BCF}"/>
              </a:ext>
            </a:extLst>
          </p:cNvPr>
          <p:cNvSpPr txBox="1">
            <a:spLocks/>
          </p:cNvSpPr>
          <p:nvPr/>
        </p:nvSpPr>
        <p:spPr>
          <a:xfrm>
            <a:off x="2095182" y="4375137"/>
            <a:ext cx="8694738" cy="1212861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Manually transforming documents into clear, well-designed slides is a time-consuming process that demands both </a:t>
            </a:r>
            <a:r>
              <a:rPr lang="en-US" sz="2200" b="1">
                <a:solidFill>
                  <a:srgbClr val="CC99FF"/>
                </a:solidFill>
              </a:rPr>
              <a:t>deep understanding </a:t>
            </a:r>
            <a:r>
              <a:rPr lang="en-US" sz="2200"/>
              <a:t>and </a:t>
            </a:r>
            <a:r>
              <a:rPr lang="en-US" sz="2200" b="1">
                <a:solidFill>
                  <a:srgbClr val="CC99FF"/>
                </a:solidFill>
              </a:rPr>
              <a:t>visual design skills</a:t>
            </a:r>
          </a:p>
        </p:txBody>
      </p:sp>
      <p:pic>
        <p:nvPicPr>
          <p:cNvPr id="9" name="Graphic 8" descr="Hourglass 90% with solid fill">
            <a:extLst>
              <a:ext uri="{FF2B5EF4-FFF2-40B4-BE49-F238E27FC236}">
                <a16:creationId xmlns:a16="http://schemas.microsoft.com/office/drawing/2014/main" id="{1286849A-6BA6-04C8-88B0-6F899BECB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1386" y="4643037"/>
            <a:ext cx="944961" cy="9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8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B0808-6BB9-88E7-A52F-E161F774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02D5-F06A-FD28-42A2-3BB7ECDC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04D09-83CC-C877-4A63-50343F90F8D9}"/>
                  </a:ext>
                </a:extLst>
              </p:cNvPr>
              <p:cNvSpPr txBox="1"/>
              <p:nvPr/>
            </p:nvSpPr>
            <p:spPr>
              <a:xfrm>
                <a:off x="581342" y="1016001"/>
                <a:ext cx="6845618" cy="14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Content features (content profile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content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also characterized by measurable properties.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04D09-83CC-C877-4A63-50343F90F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1016001"/>
                <a:ext cx="6845618" cy="1487908"/>
              </a:xfrm>
              <a:prstGeom prst="rect">
                <a:avLst/>
              </a:prstGeom>
              <a:blipFill>
                <a:blip r:embed="rId3"/>
                <a:stretch>
                  <a:fillRect l="-980" t="-245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2CFF5-8CC0-B2FC-3254-73FAA446BF09}"/>
                  </a:ext>
                </a:extLst>
              </p:cNvPr>
              <p:cNvSpPr txBox="1"/>
              <p:nvPr/>
            </p:nvSpPr>
            <p:spPr>
              <a:xfrm>
                <a:off x="581342" y="2815328"/>
                <a:ext cx="6575883" cy="172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Objective function (fitness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rgbClr val="9D9E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2CFF5-8CC0-B2FC-3254-73FAA44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2815328"/>
                <a:ext cx="6575883" cy="1728807"/>
              </a:xfrm>
              <a:prstGeom prst="rect">
                <a:avLst/>
              </a:prstGeom>
              <a:blipFill>
                <a:blip r:embed="rId4"/>
                <a:stretch>
                  <a:fillRect l="-1019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A5B5FE7-062E-8A51-A537-88BCFC6B5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5922015"/>
                  </p:ext>
                </p:extLst>
              </p:nvPr>
            </p:nvGraphicFramePr>
            <p:xfrm>
              <a:off x="7924799" y="914401"/>
              <a:ext cx="3952241" cy="560019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097281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854960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458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Feature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bullet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Avg. words per bullet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Boolean for image presence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Dominant image orientation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𝑚𝑖𝑥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Mixed orientations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670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EG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EG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𝑙𝑎𝑟𝑔𝑒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Presence of large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Text-to-image ratio (e.g., "balanced")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Content density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complexity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A5B5FE7-062E-8A51-A537-88BCFC6B5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5922015"/>
                  </p:ext>
                </p:extLst>
              </p:nvPr>
            </p:nvGraphicFramePr>
            <p:xfrm>
              <a:off x="7924799" y="914401"/>
              <a:ext cx="3952241" cy="560019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097281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854960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Feature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06667" r="-262778" b="-1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bullet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206667" r="-262778" b="-1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306667" r="-262778" b="-11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Avg. words per bullet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406667" r="-26277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506667" r="-262778" b="-9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Title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346667" r="-262778" b="-4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Boolean for image presence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446667" r="-262778" b="-34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Dominant image orientation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956667" r="-262778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Mixed orientations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990625" r="-262778" b="-37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Presence of large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664762" r="-262778" b="-1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Text-to-image ratio (e.g., "balanced")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338333" r="-262778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Content density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438333" r="-262778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complexity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4C5C3-EBD5-5937-D1DD-9D78B5466279}"/>
                  </a:ext>
                </a:extLst>
              </p:cNvPr>
              <p:cNvSpPr txBox="1"/>
              <p:nvPr/>
            </p:nvSpPr>
            <p:spPr>
              <a:xfrm>
                <a:off x="581342" y="4544135"/>
                <a:ext cx="6845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is a tunable weight for each component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4C5C3-EBD5-5937-D1DD-9D78B546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4544135"/>
                <a:ext cx="6845618" cy="461665"/>
              </a:xfrm>
              <a:prstGeom prst="rect">
                <a:avLst/>
              </a:prstGeom>
              <a:blipFill>
                <a:blip r:embed="rId6"/>
                <a:stretch>
                  <a:fillRect l="-1158" t="-789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12F7A-4898-2ACD-8B06-32A577C73D8F}"/>
                  </a:ext>
                </a:extLst>
              </p:cNvPr>
              <p:cNvSpPr txBox="1"/>
              <p:nvPr/>
            </p:nvSpPr>
            <p:spPr>
              <a:xfrm>
                <a:off x="581342" y="5414810"/>
                <a:ext cx="684561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fitness function depend on both the layout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/>
                  <a:t> and the content it holds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,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is what makes ELO content-aware.</a:t>
                </a:r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12F7A-4898-2ACD-8B06-32A577C7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5414810"/>
                <a:ext cx="6845618" cy="1169551"/>
              </a:xfrm>
              <a:prstGeom prst="rect">
                <a:avLst/>
              </a:prstGeom>
              <a:blipFill>
                <a:blip r:embed="rId7"/>
                <a:stretch>
                  <a:fillRect l="-980" t="-2604" r="-980" b="-10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63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5205-C060-91BD-11F5-34FBDD374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7D27-8072-A8E2-7CB7-B986AD1D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C0B4DA-B3DF-4FB1-F140-40792B0828BD}"/>
                  </a:ext>
                </a:extLst>
              </p:cNvPr>
              <p:cNvSpPr txBox="1"/>
              <p:nvPr/>
            </p:nvSpPr>
            <p:spPr>
              <a:xfrm>
                <a:off x="581342" y="1117601"/>
                <a:ext cx="110518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allows the layout optimizer to </a:t>
                </a:r>
                <a:r>
                  <a:rPr lang="en-US" sz="2400" b="1" dirty="0"/>
                  <a:t>adapt</a:t>
                </a:r>
                <a:r>
                  <a:rPr lang="en-US" sz="2400" dirty="0"/>
                  <a:t> the design of each slide to match its content.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slide with many bullet points needs more space or multiple columns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slide with large images must allocate enough room without crowding 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slide with no images shouldn’t waste space with empty placeholders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C0B4DA-B3DF-4FB1-F140-40792B082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1117601"/>
                <a:ext cx="11051858" cy="1569660"/>
              </a:xfrm>
              <a:prstGeom prst="rect">
                <a:avLst/>
              </a:prstGeom>
              <a:blipFill>
                <a:blip r:embed="rId3"/>
                <a:stretch>
                  <a:fillRect l="-6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4D34D-7DFE-241F-3BEA-9591FB0DC13C}"/>
                  </a:ext>
                </a:extLst>
              </p:cNvPr>
              <p:cNvSpPr txBox="1"/>
              <p:nvPr/>
            </p:nvSpPr>
            <p:spPr>
              <a:xfrm>
                <a:off x="581342" y="2936241"/>
                <a:ext cx="11051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ensures that layout quality is not judged in isolation but based on how well the layout fits the actual content on the slide.</a:t>
                </a:r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4D34D-7DFE-241F-3BEA-9591FB0D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2936241"/>
                <a:ext cx="11051858" cy="830997"/>
              </a:xfrm>
              <a:prstGeom prst="rect">
                <a:avLst/>
              </a:prstGeom>
              <a:blipFill>
                <a:blip r:embed="rId4"/>
                <a:stretch>
                  <a:fillRect l="-60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0AA034-6A7D-EE92-6EF0-895F1A6E5671}"/>
                  </a:ext>
                </a:extLst>
              </p:cNvPr>
              <p:cNvSpPr txBox="1"/>
              <p:nvPr/>
            </p:nvSpPr>
            <p:spPr>
              <a:xfrm>
                <a:off x="581342" y="4016218"/>
                <a:ext cx="11051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0" dirty="0"/>
                  <a:t>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help the system avoids overfitting to fixed layout heuristic</a:t>
                </a:r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0AA034-6A7D-EE92-6EF0-895F1A6E5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4016218"/>
                <a:ext cx="11051858" cy="461665"/>
              </a:xfrm>
              <a:prstGeom prst="rect">
                <a:avLst/>
              </a:prstGeom>
              <a:blipFill>
                <a:blip r:embed="rId5"/>
                <a:stretch>
                  <a:fillRect l="-6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76F650-4D1A-2916-DEFD-51945FD6879E}"/>
              </a:ext>
            </a:extLst>
          </p:cNvPr>
          <p:cNvSpPr txBox="1"/>
          <p:nvPr/>
        </p:nvSpPr>
        <p:spPr>
          <a:xfrm>
            <a:off x="570071" y="4726863"/>
            <a:ext cx="11051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Evolutionary operators (e.g., mutation) can be smarter when they know the slide contains dense text or multiple visuals — allowing for </a:t>
            </a:r>
            <a:r>
              <a:rPr lang="en-US" sz="2400" b="1" dirty="0"/>
              <a:t>adaptive evolution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0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EE60-C1BC-114F-4419-1C05DAB0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6A14-9143-D8D0-A05C-BE824742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0BBD0B-59DB-D494-43FC-5897333AF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666610"/>
                  </p:ext>
                </p:extLst>
              </p:nvPr>
            </p:nvGraphicFramePr>
            <p:xfrm>
              <a:off x="502920" y="1076960"/>
              <a:ext cx="11526520" cy="5537226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12770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411319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  <a:gridCol w="7987494">
                      <a:extLst>
                        <a:ext uri="{9D8B030D-6E8A-4147-A177-3AD203B41FA5}">
                          <a16:colId xmlns:a16="http://schemas.microsoft.com/office/drawing/2014/main" val="50658335"/>
                        </a:ext>
                      </a:extLst>
                    </a:gridCol>
                  </a:tblGrid>
                  <a:tr h="32667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Quality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How to measure?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Text Readability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Penalty for small font sizes, overlapping elements, and low contrast 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5716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Bullet Management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Evaluates column count, spacing, and bullet alignment based on number/length of bullets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Image Handling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Penalizes distorted/resized images or overlap with text; rewards proper scaling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Visual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Compares horizontal and vertical distribution of content regions (centroid analysis)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Color Contrast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Computes luminance difference between text and background colors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Consistency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Checks font sizes, alignment, and color consistency with theme settings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5716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Content Appropriateness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Matches layout choice (e.g., number of columns) to content properties (bullet count, density)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Accessibility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Penalizes low-contrast text, small fonts, or crowded content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Image-Text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Computes ratio of occupied text/image areas vs. total slide area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46291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dirty="0"/>
                            <a:t>Boundary Constraints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Applies hard penalties for content outside margins or overlapping bounding boxes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0BBD0B-59DB-D494-43FC-5897333AF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666610"/>
                  </p:ext>
                </p:extLst>
              </p:nvPr>
            </p:nvGraphicFramePr>
            <p:xfrm>
              <a:off x="502920" y="1076960"/>
              <a:ext cx="11526520" cy="5256336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12770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411319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  <a:gridCol w="7987494">
                      <a:extLst>
                        <a:ext uri="{9D8B030D-6E8A-4147-A177-3AD203B41FA5}">
                          <a16:colId xmlns:a16="http://schemas.microsoft.com/office/drawing/2014/main" val="5065833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Quality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How to measure?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73864" r="-924324" b="-8215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Text Readability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Penalty for small font sizes, overlapping elements, and low contrast 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45714" r="-924324" b="-5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Bullet Management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Evaluates column count, spacing, and bullet alignment based on number/length of bullets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293182" r="-924324" b="-6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Image Handling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distorted/resized images or overlap with text; rewards proper scaling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393182" r="-924324" b="-5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Visual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Compares horizontal and vertical distribution of content regions (centroid analysis)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688889" r="-924324" b="-6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Color Contrast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luminance difference between text and background colors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776563" r="-924324" b="-49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Consistency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Checks font sizes, alignment, and color consistency with theme settings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534286" r="-92432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Content Appropriateness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Matches layout choice (e.g., number of columns) to content properties (bullet count, density)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057143" r="-92432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Accessibility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low-contrast text, small fonts, or crowded content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157143" r="-924324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Image-Text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ratio of occupied text/image areas vs. total slide area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4629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042105" r="-92432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Boundary Constraints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Applies hard penalties for content outside margins or overlapping bounding boxes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568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A845-F0D3-462C-299E-96FEAB62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F4B-E61A-5848-24D9-AFEFE5F3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Evolutionary operators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1EB29E-0454-4297-44E3-C76A07026798}"/>
              </a:ext>
            </a:extLst>
          </p:cNvPr>
          <p:cNvGrpSpPr/>
          <p:nvPr/>
        </p:nvGrpSpPr>
        <p:grpSpPr>
          <a:xfrm>
            <a:off x="2208307" y="1975052"/>
            <a:ext cx="4214431" cy="69130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0A64ED8-1F76-CDA9-0024-BB52852FBB77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F3C890FC-2304-27EF-BBCA-1BEA16191F48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8F8692A-4AF5-4473-156C-CD4D41499F26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4CD0357A-8739-479D-4BC4-21669117E584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000" dirty="0"/>
                <a:t>36</a:t>
              </a:r>
              <a:endParaRPr lang="en-US" sz="1000" dirty="0"/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AC856797-3DB7-6AED-3EF0-E09966619B2E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Left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1B8A8AF-102C-3F99-7D6E-717EB4809B48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Blue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C00E9A70-EFAB-517E-E837-70B450947848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…</a:t>
              </a:r>
            </a:p>
          </p:txBody>
        </p:sp>
      </p:grpSp>
      <p:sp>
        <p:nvSpPr>
          <p:cNvPr id="22" name="Google Shape;343;p48">
            <a:extLst>
              <a:ext uri="{FF2B5EF4-FFF2-40B4-BE49-F238E27FC236}">
                <a16:creationId xmlns:a16="http://schemas.microsoft.com/office/drawing/2014/main" id="{970C15DC-0F62-07B0-69B1-874167BBEF43}"/>
              </a:ext>
            </a:extLst>
          </p:cNvPr>
          <p:cNvSpPr txBox="1">
            <a:spLocks/>
          </p:cNvSpPr>
          <p:nvPr/>
        </p:nvSpPr>
        <p:spPr>
          <a:xfrm>
            <a:off x="266382" y="2147413"/>
            <a:ext cx="171246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Orbitron" pitchFamily="2" charset="0"/>
              </a:rPr>
              <a:t>Parent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70B148-A239-B9CD-B933-3B67ECDDA981}"/>
              </a:ext>
            </a:extLst>
          </p:cNvPr>
          <p:cNvGrpSpPr/>
          <p:nvPr/>
        </p:nvGrpSpPr>
        <p:grpSpPr>
          <a:xfrm>
            <a:off x="2202057" y="2931827"/>
            <a:ext cx="4214431" cy="691302"/>
            <a:chOff x="1049804" y="1455907"/>
            <a:chExt cx="5625316" cy="914400"/>
          </a:xfrm>
          <a:solidFill>
            <a:schemeClr val="accent6">
              <a:lumMod val="75000"/>
            </a:schemeClr>
          </a:solidFill>
        </p:grpSpPr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4AB34493-02FC-837D-95AE-87097C8723F2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0E6221A9-A3A6-1570-74E2-E005B0CBE582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Center</a:t>
              </a:r>
            </a:p>
          </p:txBody>
        </p:sp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B7F58CAD-546C-9071-4B8E-82FC8288182C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1C69084-69DD-8572-1DDC-F246D9DC39DD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16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49EE404-47B5-6CF1-1B86-9317103C0853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Right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C3FBF3BA-2DDE-7414-0238-1A1A90BA0DDA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White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1B24A89E-A882-597A-452C-B914A4335B36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…</a:t>
              </a:r>
            </a:p>
          </p:txBody>
        </p:sp>
      </p:grpSp>
      <p:sp>
        <p:nvSpPr>
          <p:cNvPr id="31" name="Google Shape;343;p48">
            <a:extLst>
              <a:ext uri="{FF2B5EF4-FFF2-40B4-BE49-F238E27FC236}">
                <a16:creationId xmlns:a16="http://schemas.microsoft.com/office/drawing/2014/main" id="{1D9B2537-AB24-DDE3-6D95-D6E616BDED9D}"/>
              </a:ext>
            </a:extLst>
          </p:cNvPr>
          <p:cNvSpPr txBox="1">
            <a:spLocks/>
          </p:cNvSpPr>
          <p:nvPr/>
        </p:nvSpPr>
        <p:spPr>
          <a:xfrm>
            <a:off x="266382" y="3067303"/>
            <a:ext cx="178428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rbitron" pitchFamily="2" charset="0"/>
              </a:rPr>
              <a:t>Parent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B74153-CC3C-F29A-6BBE-D45ED2A3197C}"/>
              </a:ext>
            </a:extLst>
          </p:cNvPr>
          <p:cNvGrpSpPr/>
          <p:nvPr/>
        </p:nvGrpSpPr>
        <p:grpSpPr>
          <a:xfrm>
            <a:off x="2255218" y="3876040"/>
            <a:ext cx="4214431" cy="691302"/>
            <a:chOff x="1049804" y="1455907"/>
            <a:chExt cx="5625316" cy="914400"/>
          </a:xfrm>
        </p:grpSpPr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6DE5454B-DEF2-7DB0-8908-7979C39E2B1F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69A5B961-CFC4-113C-A05D-940C5D9D86B3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TOP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C2E86418-C874-A862-1268-A7C681F256BD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C8570C1-A1F8-C32B-6774-E24383A9E3FD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16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3BD1EA47-E700-2DAA-1522-3822AB7C385D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Right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C10C1640-5DED-F86E-C480-65D783C1FAA7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Blue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E41B62B-85FF-0BA5-5FB3-9E2818557D7C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…</a:t>
              </a:r>
            </a:p>
          </p:txBody>
        </p:sp>
      </p:grpSp>
      <p:sp>
        <p:nvSpPr>
          <p:cNvPr id="40" name="Google Shape;343;p48">
            <a:extLst>
              <a:ext uri="{FF2B5EF4-FFF2-40B4-BE49-F238E27FC236}">
                <a16:creationId xmlns:a16="http://schemas.microsoft.com/office/drawing/2014/main" id="{71C356E3-DD36-3635-A8F5-B67BD86F731A}"/>
              </a:ext>
            </a:extLst>
          </p:cNvPr>
          <p:cNvSpPr txBox="1">
            <a:spLocks/>
          </p:cNvSpPr>
          <p:nvPr/>
        </p:nvSpPr>
        <p:spPr>
          <a:xfrm>
            <a:off x="365756" y="3987193"/>
            <a:ext cx="120661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 dirty="0">
                <a:solidFill>
                  <a:srgbClr val="CC99FF"/>
                </a:solidFill>
                <a:latin typeface="Orbitron" pitchFamily="2" charset="0"/>
              </a:rPr>
              <a:t>Child</a:t>
            </a:r>
          </a:p>
        </p:txBody>
      </p:sp>
      <p:sp>
        <p:nvSpPr>
          <p:cNvPr id="41" name="Google Shape;343;p48">
            <a:extLst>
              <a:ext uri="{FF2B5EF4-FFF2-40B4-BE49-F238E27FC236}">
                <a16:creationId xmlns:a16="http://schemas.microsoft.com/office/drawing/2014/main" id="{FA7CC3D9-0DE8-CD54-E703-C3061C7605E8}"/>
              </a:ext>
            </a:extLst>
          </p:cNvPr>
          <p:cNvSpPr txBox="1">
            <a:spLocks/>
          </p:cNvSpPr>
          <p:nvPr/>
        </p:nvSpPr>
        <p:spPr>
          <a:xfrm>
            <a:off x="2263142" y="4921247"/>
            <a:ext cx="409226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 dirty="0">
                <a:solidFill>
                  <a:srgbClr val="CC99FF"/>
                </a:solidFill>
                <a:latin typeface="Orbitron" pitchFamily="2" charset="0"/>
              </a:rPr>
              <a:t>Uniform crossover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E8A3FB-7532-D627-5684-46142FF97A86}"/>
              </a:ext>
            </a:extLst>
          </p:cNvPr>
          <p:cNvGrpSpPr/>
          <p:nvPr/>
        </p:nvGrpSpPr>
        <p:grpSpPr>
          <a:xfrm>
            <a:off x="7226679" y="1995092"/>
            <a:ext cx="4092260" cy="67126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9B3DB068-271D-6DE3-E5CB-082E63A5733B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D8DA8C0D-323F-B4EC-F263-2A191EFDE4A1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033AA2AC-AB6F-88B7-D5B5-F76C98EAB1C8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9D0DA914-1A37-8498-9C17-2335C9887BE6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000" dirty="0"/>
                <a:t>36</a:t>
              </a:r>
              <a:endParaRPr lang="en-US" sz="1000" dirty="0"/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21CA865F-58DB-2482-FB22-88580F10217D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Left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3B5C6700-3019-D948-55C4-22E72594290E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Blue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6357CD20-72CE-9970-97E1-5DB4AA897D23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001CBF-82D1-6352-D49E-193D983DA943}"/>
              </a:ext>
            </a:extLst>
          </p:cNvPr>
          <p:cNvGrpSpPr/>
          <p:nvPr/>
        </p:nvGrpSpPr>
        <p:grpSpPr>
          <a:xfrm>
            <a:off x="7226679" y="3849800"/>
            <a:ext cx="4092260" cy="67126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49" name="Flowchart: Alternate Process 48">
              <a:extLst>
                <a:ext uri="{FF2B5EF4-FFF2-40B4-BE49-F238E27FC236}">
                  <a16:creationId xmlns:a16="http://schemas.microsoft.com/office/drawing/2014/main" id="{C97BC079-5ECA-C080-F19A-1134C7A1E9E9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9B8A8CFA-FCA0-7DB3-1F7E-191AF0DA94AC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78BB2587-F448-838C-E270-520E429A7D85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DA193F7B-A0E8-0322-2DFD-7A3004458690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20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8A1CD424-FFF7-1D6E-052B-8DDEE107C3B1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Left</a:t>
              </a: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34D3FF16-A36A-1108-9903-AE3C79A63E9F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Blue</a:t>
              </a:r>
            </a:p>
          </p:txBody>
        </p: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52AA1119-57F4-1B62-11FD-D6DE1547CC26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…</a:t>
              </a:r>
            </a:p>
          </p:txBody>
        </p:sp>
      </p:grpSp>
      <p:sp>
        <p:nvSpPr>
          <p:cNvPr id="63" name="Google Shape;343;p48">
            <a:extLst>
              <a:ext uri="{FF2B5EF4-FFF2-40B4-BE49-F238E27FC236}">
                <a16:creationId xmlns:a16="http://schemas.microsoft.com/office/drawing/2014/main" id="{CE502BD1-8645-FD33-ADE1-76172532B82F}"/>
              </a:ext>
            </a:extLst>
          </p:cNvPr>
          <p:cNvSpPr txBox="1">
            <a:spLocks/>
          </p:cNvSpPr>
          <p:nvPr/>
        </p:nvSpPr>
        <p:spPr>
          <a:xfrm>
            <a:off x="7278299" y="4921247"/>
            <a:ext cx="409226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 dirty="0">
                <a:solidFill>
                  <a:srgbClr val="CC99FF"/>
                </a:solidFill>
                <a:latin typeface="Orbitron" pitchFamily="2" charset="0"/>
              </a:rPr>
              <a:t>Flip mutation</a:t>
            </a:r>
          </a:p>
        </p:txBody>
      </p:sp>
    </p:spTree>
    <p:extLst>
      <p:ext uri="{BB962C8B-B14F-4D97-AF65-F5344CB8AC3E}">
        <p14:creationId xmlns:p14="http://schemas.microsoft.com/office/powerpoint/2010/main" val="5188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40" grpId="0"/>
      <p:bldP spid="41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491B-C669-AE63-B150-09E08D72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lowchart of a diagram&#10;&#10;AI-generated content may be incorrect.">
            <a:extLst>
              <a:ext uri="{FF2B5EF4-FFF2-40B4-BE49-F238E27FC236}">
                <a16:creationId xmlns:a16="http://schemas.microsoft.com/office/drawing/2014/main" id="{16E2F2B5-3936-C216-06F5-63D61ACD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37" y="1330066"/>
            <a:ext cx="5981652" cy="5416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E9100-2F22-6154-3442-6CBC2053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GA for ELO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2017A-5C22-8BA7-96F4-12F3053E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37576"/>
            <a:ext cx="6571297" cy="88266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/>
              <a:t>Simple rules or brute-force can't cope with the layout search space—too large, too complex</a:t>
            </a:r>
            <a:endParaRPr lang="en-US" alt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F4A6B-2709-B93D-B56B-E395E05ACE54}"/>
              </a:ext>
            </a:extLst>
          </p:cNvPr>
          <p:cNvSpPr txBox="1"/>
          <p:nvPr/>
        </p:nvSpPr>
        <p:spPr>
          <a:xfrm>
            <a:off x="581343" y="2011740"/>
            <a:ext cx="6571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Genetic Algorithm (GA) is ideal because: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It searches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globally</a:t>
            </a:r>
            <a:r>
              <a:rPr lang="en-US" sz="2200" dirty="0"/>
              <a:t> and efficiently in high-dimensional, discrete spaces.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It maintains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diversity</a:t>
            </a:r>
            <a:r>
              <a:rPr lang="en-US" sz="2200" dirty="0"/>
              <a:t>, reducing the risk of getting stuck in local optima.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It adapts well to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multi-objective</a:t>
            </a:r>
            <a:r>
              <a:rPr lang="en-US" sz="2200" dirty="0"/>
              <a:t> layout criteria (fitness function).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94C7F-DA89-F152-23D7-5C3F5740AA9D}"/>
              </a:ext>
            </a:extLst>
          </p:cNvPr>
          <p:cNvSpPr txBox="1"/>
          <p:nvPr/>
        </p:nvSpPr>
        <p:spPr>
          <a:xfrm>
            <a:off x="581342" y="4758493"/>
            <a:ext cx="564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Empirically proven for layout and design problems.</a:t>
            </a:r>
          </a:p>
        </p:txBody>
      </p:sp>
    </p:spTree>
    <p:extLst>
      <p:ext uri="{BB962C8B-B14F-4D97-AF65-F5344CB8AC3E}">
        <p14:creationId xmlns:p14="http://schemas.microsoft.com/office/powerpoint/2010/main" val="37612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8E99-E0D9-1618-BF22-CA356F34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93B5-3669-2001-A52E-4F5B8FBC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PSO for ELO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294D-596F-798A-AD0C-A40AE98E48DE}"/>
              </a:ext>
            </a:extLst>
          </p:cNvPr>
          <p:cNvSpPr txBox="1"/>
          <p:nvPr/>
        </p:nvSpPr>
        <p:spPr>
          <a:xfrm>
            <a:off x="581342" y="1019530"/>
            <a:ext cx="6571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PSO models a “swarm” of particles exploring layout space, inspired by birds flocking towards food.</a:t>
            </a:r>
            <a:endParaRPr lang="ar-E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particle</a:t>
            </a:r>
            <a:r>
              <a:rPr lang="en-US" dirty="0"/>
              <a:t> represents a possible slide layout.</a:t>
            </a:r>
            <a:endParaRPr lang="ar-E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Particles share information:</a:t>
            </a:r>
            <a:endParaRPr lang="ar-EG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They move in the direction of their own best found solution (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personal best</a:t>
            </a:r>
            <a:r>
              <a:rPr lang="en-US" dirty="0"/>
              <a:t>)</a:t>
            </a:r>
            <a:endParaRPr lang="ar-EG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They are also pulled toward the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global best </a:t>
            </a:r>
            <a:r>
              <a:rPr lang="en-US" dirty="0"/>
              <a:t>solution found by the swarm.</a:t>
            </a:r>
            <a:endParaRPr lang="ar-E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Layout updating in discrete design:</a:t>
            </a:r>
            <a:endParaRPr lang="ar-EG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Each gene (e.g., title position, image layout) is updated based on a probability distribution, influenced by local/global bests.</a:t>
            </a:r>
            <a:endParaRPr lang="ar-EG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A7B0B0-1B72-1D13-80D5-D855D4FE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18400" y="483791"/>
            <a:ext cx="4307841" cy="5890416"/>
          </a:xfrm>
          <a:prstGeom prst="flowChartAlternateProcess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FF6F0C5B-89D3-B696-88B8-0F10E3AB9712}"/>
              </a:ext>
            </a:extLst>
          </p:cNvPr>
          <p:cNvSpPr/>
          <p:nvPr/>
        </p:nvSpPr>
        <p:spPr>
          <a:xfrm>
            <a:off x="581342" y="4714829"/>
            <a:ext cx="3079632" cy="1659378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ECFFC0D-1D08-9006-CEFC-D816DC45ECB8}"/>
              </a:ext>
            </a:extLst>
          </p:cNvPr>
          <p:cNvSpPr/>
          <p:nvPr/>
        </p:nvSpPr>
        <p:spPr>
          <a:xfrm>
            <a:off x="3958124" y="4706670"/>
            <a:ext cx="3194515" cy="1667537"/>
          </a:xfrm>
          <a:prstGeom prst="flowChartAlternateProcess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4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1DD7-50C7-BEFD-C05B-DA9016A0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6F126AC-9F40-0F30-B521-32ECEEE7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3250" y="465724"/>
            <a:ext cx="5203613" cy="5618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25468-AFA7-A749-6551-697784E5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Memetic for ELO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BFA92-3381-92C1-E1C5-CCAA424CCD85}"/>
              </a:ext>
            </a:extLst>
          </p:cNvPr>
          <p:cNvSpPr txBox="1"/>
          <p:nvPr/>
        </p:nvSpPr>
        <p:spPr>
          <a:xfrm>
            <a:off x="581342" y="966787"/>
            <a:ext cx="66322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Memetic Algorithm combines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global search </a:t>
            </a:r>
            <a:r>
              <a:rPr lang="en-US" sz="2200" dirty="0"/>
              <a:t>(like GA) with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 search </a:t>
            </a:r>
            <a:r>
              <a:rPr lang="en-US" sz="2200" dirty="0"/>
              <a:t>for extra refinement: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Population evolves through selection, crossover, and mutation (as in GA).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After each generation, select layouts undergo “local search” (hill climbing), trying small gene tweaks to further increase fitness.</a:t>
            </a:r>
            <a:endParaRPr lang="ar-EG" sz="2200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5AC60F2-51A2-BBC1-4606-18FC187B04BD}"/>
              </a:ext>
            </a:extLst>
          </p:cNvPr>
          <p:cNvSpPr/>
          <p:nvPr/>
        </p:nvSpPr>
        <p:spPr>
          <a:xfrm>
            <a:off x="1807523" y="3596640"/>
            <a:ext cx="2834005" cy="2834005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CC99FF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1C49-56E4-AE79-9B47-75BE935B8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279-9C49-3299-1187-B7C4D4E8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Hybrid EO-GA for ELO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9A73D-FE2A-0289-08FD-446DB47B5E98}"/>
              </a:ext>
            </a:extLst>
          </p:cNvPr>
          <p:cNvSpPr txBox="1"/>
          <p:nvPr/>
        </p:nvSpPr>
        <p:spPr>
          <a:xfrm>
            <a:off x="289144" y="1169987"/>
            <a:ext cx="116137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Hybrid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EO</a:t>
            </a:r>
            <a:r>
              <a:rPr lang="en-US" sz="2200" dirty="0"/>
              <a:t>-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GA</a:t>
            </a:r>
            <a:r>
              <a:rPr lang="en-US" sz="2200" dirty="0"/>
              <a:t> alternates standard </a:t>
            </a:r>
            <a:r>
              <a:rPr lang="en-US" sz="2200" dirty="0">
                <a:solidFill>
                  <a:srgbClr val="91EDF5"/>
                </a:solidFill>
              </a:rPr>
              <a:t>GA</a:t>
            </a:r>
            <a:r>
              <a:rPr lang="en-US" sz="2200" dirty="0"/>
              <a:t> evolution with </a:t>
            </a:r>
            <a:r>
              <a:rPr lang="en-US" sz="2200" dirty="0">
                <a:solidFill>
                  <a:srgbClr val="F33FC6"/>
                </a:solidFill>
              </a:rPr>
              <a:t>τ-Extremal Optimization (EO):</a:t>
            </a:r>
            <a:endParaRPr lang="ar-EG" sz="2200" dirty="0">
              <a:solidFill>
                <a:srgbClr val="F33FC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1EDF5"/>
                </a:solidFill>
              </a:rPr>
              <a:t>GA</a:t>
            </a:r>
            <a:r>
              <a:rPr lang="en-US" sz="2200" dirty="0"/>
              <a:t> phase explores </a:t>
            </a:r>
            <a:r>
              <a:rPr lang="en-US" sz="2200" dirty="0">
                <a:solidFill>
                  <a:srgbClr val="91EDF5"/>
                </a:solidFill>
              </a:rPr>
              <a:t>broadly</a:t>
            </a:r>
            <a:r>
              <a:rPr lang="en-US" sz="2200" dirty="0"/>
              <a:t>, combining and mutating layouts as usual.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3FC6"/>
                </a:solidFill>
              </a:rPr>
              <a:t>EO</a:t>
            </a:r>
            <a:r>
              <a:rPr lang="en-US" sz="2200" dirty="0"/>
              <a:t> phase targets the </a:t>
            </a:r>
            <a:r>
              <a:rPr lang="en-US" sz="2200" dirty="0">
                <a:solidFill>
                  <a:srgbClr val="F33FC6"/>
                </a:solidFill>
              </a:rPr>
              <a:t>worst-performing genes </a:t>
            </a:r>
            <a:r>
              <a:rPr lang="en-US" sz="2200" dirty="0"/>
              <a:t>(“weakest links”) in top layouts, probabilistically </a:t>
            </a:r>
            <a:r>
              <a:rPr lang="en-US" sz="2200" dirty="0">
                <a:solidFill>
                  <a:srgbClr val="F33FC6"/>
                </a:solidFill>
              </a:rPr>
              <a:t>replacing</a:t>
            </a:r>
            <a:r>
              <a:rPr lang="en-US" sz="2200" dirty="0"/>
              <a:t> them to break out of local optima.</a:t>
            </a:r>
            <a:endParaRPr lang="ar-EG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Uses a heavy-tailed probability distribution controlled by parameter τ.</a:t>
            </a:r>
            <a:endParaRPr lang="ar-EG" sz="2200" dirty="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04B16C03-1B43-2C22-56F1-4F86C167E70A}"/>
              </a:ext>
            </a:extLst>
          </p:cNvPr>
          <p:cNvSpPr/>
          <p:nvPr/>
        </p:nvSpPr>
        <p:spPr>
          <a:xfrm>
            <a:off x="3450015" y="3079118"/>
            <a:ext cx="5291969" cy="3487267"/>
          </a:xfrm>
          <a:prstGeom prst="flowChartAlternateProcess">
            <a:avLst/>
          </a:prstGeom>
          <a:blipFill>
            <a:blip r:embed="rId3"/>
            <a:stretch>
              <a:fillRect t="-583" b="-583"/>
            </a:stretch>
          </a:blipFill>
          <a:ln w="12700">
            <a:solidFill>
              <a:srgbClr val="CC99FF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4DB1-AEC8-0A78-F9F8-F4F5A1DF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7497-FE5A-3CD7-450A-4EF4DD6E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61D9484-8491-780B-1B5D-C70A9546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128" y="4734561"/>
            <a:ext cx="8966472" cy="107696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The table shows that </a:t>
            </a:r>
            <a:r>
              <a:rPr lang="en-US" altLang="en-US" b="1" dirty="0">
                <a:solidFill>
                  <a:srgbClr val="91EDF5"/>
                </a:solidFill>
                <a:latin typeface="Arial" panose="020B0604020202020204" pitchFamily="34" charset="0"/>
              </a:rPr>
              <a:t>GA achieves </a:t>
            </a:r>
            <a:r>
              <a:rPr lang="en-US" altLang="en-US" b="1" dirty="0">
                <a:latin typeface="Arial" panose="020B0604020202020204" pitchFamily="34" charset="0"/>
              </a:rPr>
              <a:t>the </a:t>
            </a:r>
            <a:r>
              <a:rPr lang="en-US" altLang="en-US" b="1" dirty="0">
                <a:solidFill>
                  <a:srgbClr val="91EDF5"/>
                </a:solidFill>
                <a:latin typeface="Arial" panose="020B0604020202020204" pitchFamily="34" charset="0"/>
              </a:rPr>
              <a:t>highest average fitness </a:t>
            </a:r>
            <a:r>
              <a:rPr lang="en-US" altLang="en-US" b="1" dirty="0">
                <a:latin typeface="Arial" panose="020B0604020202020204" pitchFamily="34" charset="0"/>
              </a:rPr>
              <a:t>and </a:t>
            </a:r>
            <a:r>
              <a:rPr lang="en-US" altLang="en-US" b="1" dirty="0">
                <a:solidFill>
                  <a:srgbClr val="91EDF5"/>
                </a:solidFill>
                <a:latin typeface="Arial" panose="020B0604020202020204" pitchFamily="34" charset="0"/>
              </a:rPr>
              <a:t>fastest</a:t>
            </a:r>
            <a:r>
              <a:rPr lang="en-US" altLang="en-US" b="1" dirty="0">
                <a:latin typeface="Arial" panose="020B0604020202020204" pitchFamily="34" charset="0"/>
              </a:rPr>
              <a:t> runtime, consistently outperforming other methods in solution quality and efficiency, making it the most effective choice for slide layout optimization.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C2036E6-1619-1ADB-D51B-AD68927ED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69551"/>
              </p:ext>
            </p:extLst>
          </p:nvPr>
        </p:nvGraphicFramePr>
        <p:xfrm>
          <a:off x="756649" y="1289240"/>
          <a:ext cx="10907031" cy="275348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146530">
                  <a:extLst>
                    <a:ext uri="{9D8B030D-6E8A-4147-A177-3AD203B41FA5}">
                      <a16:colId xmlns:a16="http://schemas.microsoft.com/office/drawing/2014/main" val="3728346091"/>
                    </a:ext>
                  </a:extLst>
                </a:gridCol>
                <a:gridCol w="1806038">
                  <a:extLst>
                    <a:ext uri="{9D8B030D-6E8A-4147-A177-3AD203B41FA5}">
                      <a16:colId xmlns:a16="http://schemas.microsoft.com/office/drawing/2014/main" val="2906705578"/>
                    </a:ext>
                  </a:extLst>
                </a:gridCol>
                <a:gridCol w="2016065">
                  <a:extLst>
                    <a:ext uri="{9D8B030D-6E8A-4147-A177-3AD203B41FA5}">
                      <a16:colId xmlns:a16="http://schemas.microsoft.com/office/drawing/2014/main" val="3720928595"/>
                    </a:ext>
                  </a:extLst>
                </a:gridCol>
                <a:gridCol w="1732984">
                  <a:extLst>
                    <a:ext uri="{9D8B030D-6E8A-4147-A177-3AD203B41FA5}">
                      <a16:colId xmlns:a16="http://schemas.microsoft.com/office/drawing/2014/main" val="4039896716"/>
                    </a:ext>
                  </a:extLst>
                </a:gridCol>
                <a:gridCol w="1987656">
                  <a:extLst>
                    <a:ext uri="{9D8B030D-6E8A-4147-A177-3AD203B41FA5}">
                      <a16:colId xmlns:a16="http://schemas.microsoft.com/office/drawing/2014/main" val="831070184"/>
                    </a:ext>
                  </a:extLst>
                </a:gridCol>
                <a:gridCol w="980926">
                  <a:extLst>
                    <a:ext uri="{9D8B030D-6E8A-4147-A177-3AD203B41FA5}">
                      <a16:colId xmlns:a16="http://schemas.microsoft.com/office/drawing/2014/main" val="2526136880"/>
                    </a:ext>
                  </a:extLst>
                </a:gridCol>
                <a:gridCol w="1236832">
                  <a:extLst>
                    <a:ext uri="{9D8B030D-6E8A-4147-A177-3AD203B41FA5}">
                      <a16:colId xmlns:a16="http://schemas.microsoft.com/office/drawing/2014/main" val="3727382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Rank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Algorithm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Fitness Score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Time (s)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Convergence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Stability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Overall Score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extLst>
                  <a:ext uri="{0D108BD9-81ED-4DB2-BD59-A6C34878D82A}">
                    <a16:rowId xmlns:a16="http://schemas.microsoft.com/office/drawing/2014/main" val="1522628260"/>
                  </a:ext>
                </a:extLst>
              </a:tr>
              <a:tr h="19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Memetic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GA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PSO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Hybrid GA-EO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176.80±97.38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178.60±94.34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172.33±101.33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175.00±100.29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1.32±0.49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0.35±0.09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0.70±0.3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11.18±1.89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0.844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0.500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0.794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0.500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0.850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0.750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0.926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0.800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0.882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0.821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0.810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0.658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extLst>
                  <a:ext uri="{0D108BD9-81ED-4DB2-BD59-A6C34878D82A}">
                    <a16:rowId xmlns:a16="http://schemas.microsoft.com/office/drawing/2014/main" val="25175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DC98-4532-2B98-7F7E-E05E2323B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71D3-86A7-6347-1133-A86979EB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>
            <a:normAutofit fontScale="90000"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Performance Analysis by Slide Type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0D58-D4A1-0332-4909-579D1AF7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3" y="1590041"/>
            <a:ext cx="4183698" cy="107308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GA, Hybrid GA-EO, and Memetic all achieved a fitness score of 135.00 across all slide types.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0CFF725-EF09-BB1D-D5A7-EBF382E8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92" y="1210256"/>
            <a:ext cx="6404329" cy="4803246"/>
          </a:xfrm>
          <a:prstGeom prst="flowChartProcess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753836-AA5C-316B-74CC-487B46C2A6C2}"/>
              </a:ext>
            </a:extLst>
          </p:cNvPr>
          <p:cNvSpPr txBox="1">
            <a:spLocks/>
          </p:cNvSpPr>
          <p:nvPr/>
        </p:nvSpPr>
        <p:spPr>
          <a:xfrm>
            <a:off x="703263" y="3147661"/>
            <a:ext cx="4183698" cy="76587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GA achieved the </a:t>
            </a:r>
            <a:r>
              <a:rPr lang="en-US" b="1" dirty="0">
                <a:solidFill>
                  <a:srgbClr val="FFC000"/>
                </a:solidFill>
              </a:rPr>
              <a:t>fastest runtime </a:t>
            </a:r>
            <a:r>
              <a:rPr lang="en-US" b="1" dirty="0"/>
              <a:t>at 0.270s</a:t>
            </a:r>
            <a:endParaRPr lang="en-US" b="1" dirty="0">
              <a:solidFill>
                <a:srgbClr val="F33FC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355969-9FA1-2AE6-795D-3346ED95533A}"/>
              </a:ext>
            </a:extLst>
          </p:cNvPr>
          <p:cNvSpPr txBox="1">
            <a:spLocks/>
          </p:cNvSpPr>
          <p:nvPr/>
        </p:nvSpPr>
        <p:spPr>
          <a:xfrm>
            <a:off x="703263" y="4398076"/>
            <a:ext cx="4183698" cy="99327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On complex, high-density slides, GA scored a modest 17.99 with significant result variation.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6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2D13-8287-468D-18DF-A54A8B05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About the problem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95A8FA-BD8C-58CC-DB4B-9E38857E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20" y="1012974"/>
            <a:ext cx="10440120" cy="944961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technical problem is automating the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summarization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structuring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multimodal content 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unstructured documents 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 slide presentations.</a:t>
            </a:r>
          </a:p>
        </p:txBody>
      </p:sp>
      <p:pic>
        <p:nvPicPr>
          <p:cNvPr id="5" name="Graphic 4" descr="Iceberg with solid fill">
            <a:extLst>
              <a:ext uri="{FF2B5EF4-FFF2-40B4-BE49-F238E27FC236}">
                <a16:creationId xmlns:a16="http://schemas.microsoft.com/office/drawing/2014/main" id="{A06A93F7-EC63-6D70-B56C-1158475A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0962" y="978577"/>
            <a:ext cx="979358" cy="979358"/>
          </a:xfrm>
          <a:prstGeom prst="rect">
            <a:avLst/>
          </a:prstGeom>
        </p:spPr>
      </p:pic>
      <p:sp>
        <p:nvSpPr>
          <p:cNvPr id="6" name="Google Shape;344;p48">
            <a:extLst>
              <a:ext uri="{FF2B5EF4-FFF2-40B4-BE49-F238E27FC236}">
                <a16:creationId xmlns:a16="http://schemas.microsoft.com/office/drawing/2014/main" id="{149A7985-90E3-E914-E872-F3693F8829CA}"/>
              </a:ext>
            </a:extLst>
          </p:cNvPr>
          <p:cNvSpPr txBox="1">
            <a:spLocks/>
          </p:cNvSpPr>
          <p:nvPr/>
        </p:nvSpPr>
        <p:spPr>
          <a:xfrm>
            <a:off x="2196780" y="2127651"/>
            <a:ext cx="1064580" cy="593400"/>
          </a:xfrm>
          <a:prstGeom prst="rect">
            <a:avLst/>
          </a:prstGeom>
          <a:solidFill>
            <a:srgbClr val="6337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01</a:t>
            </a:r>
          </a:p>
        </p:txBody>
      </p:sp>
      <p:sp>
        <p:nvSpPr>
          <p:cNvPr id="7" name="Google Shape;343;p48">
            <a:extLst>
              <a:ext uri="{FF2B5EF4-FFF2-40B4-BE49-F238E27FC236}">
                <a16:creationId xmlns:a16="http://schemas.microsoft.com/office/drawing/2014/main" id="{EE8C65CA-3611-54DB-21E1-1989DB7A6E2E}"/>
              </a:ext>
            </a:extLst>
          </p:cNvPr>
          <p:cNvSpPr txBox="1">
            <a:spLocks/>
          </p:cNvSpPr>
          <p:nvPr/>
        </p:nvSpPr>
        <p:spPr>
          <a:xfrm>
            <a:off x="2196780" y="2745762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Document parsing</a:t>
            </a:r>
          </a:p>
        </p:txBody>
      </p:sp>
      <p:sp>
        <p:nvSpPr>
          <p:cNvPr id="8" name="Google Shape;345;p48">
            <a:extLst>
              <a:ext uri="{FF2B5EF4-FFF2-40B4-BE49-F238E27FC236}">
                <a16:creationId xmlns:a16="http://schemas.microsoft.com/office/drawing/2014/main" id="{4CD2C1F1-93C9-6359-459A-78343AB1097B}"/>
              </a:ext>
            </a:extLst>
          </p:cNvPr>
          <p:cNvSpPr txBox="1">
            <a:spLocks/>
          </p:cNvSpPr>
          <p:nvPr/>
        </p:nvSpPr>
        <p:spPr>
          <a:xfrm>
            <a:off x="2196780" y="3298173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Extract content (text, images, etc.) from various document formats</a:t>
            </a:r>
          </a:p>
        </p:txBody>
      </p:sp>
      <p:sp>
        <p:nvSpPr>
          <p:cNvPr id="11" name="Google Shape;344;p48">
            <a:extLst>
              <a:ext uri="{FF2B5EF4-FFF2-40B4-BE49-F238E27FC236}">
                <a16:creationId xmlns:a16="http://schemas.microsoft.com/office/drawing/2014/main" id="{BFBD1A8F-9695-4A75-9DF6-02314893CEEF}"/>
              </a:ext>
            </a:extLst>
          </p:cNvPr>
          <p:cNvSpPr txBox="1">
            <a:spLocks/>
          </p:cNvSpPr>
          <p:nvPr/>
        </p:nvSpPr>
        <p:spPr>
          <a:xfrm>
            <a:off x="6819580" y="2160899"/>
            <a:ext cx="1064580" cy="593400"/>
          </a:xfrm>
          <a:prstGeom prst="rect">
            <a:avLst/>
          </a:prstGeom>
          <a:solidFill>
            <a:srgbClr val="6337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02</a:t>
            </a:r>
          </a:p>
        </p:txBody>
      </p:sp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9DDD6994-66FF-5886-D314-D09FA5C575B0}"/>
              </a:ext>
            </a:extLst>
          </p:cNvPr>
          <p:cNvSpPr txBox="1">
            <a:spLocks/>
          </p:cNvSpPr>
          <p:nvPr/>
        </p:nvSpPr>
        <p:spPr>
          <a:xfrm>
            <a:off x="6819580" y="2779010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Summarization</a:t>
            </a:r>
          </a:p>
        </p:txBody>
      </p:sp>
      <p:sp>
        <p:nvSpPr>
          <p:cNvPr id="13" name="Google Shape;345;p48">
            <a:extLst>
              <a:ext uri="{FF2B5EF4-FFF2-40B4-BE49-F238E27FC236}">
                <a16:creationId xmlns:a16="http://schemas.microsoft.com/office/drawing/2014/main" id="{B2B4C3E2-CE89-2BF6-51BD-B50CD6063E16}"/>
              </a:ext>
            </a:extLst>
          </p:cNvPr>
          <p:cNvSpPr txBox="1">
            <a:spLocks/>
          </p:cNvSpPr>
          <p:nvPr/>
        </p:nvSpPr>
        <p:spPr>
          <a:xfrm>
            <a:off x="6819580" y="3331421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Summarize dense text into clear, slide-ready points while preserving context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6" name="Google Shape;344;p48">
            <a:extLst>
              <a:ext uri="{FF2B5EF4-FFF2-40B4-BE49-F238E27FC236}">
                <a16:creationId xmlns:a16="http://schemas.microsoft.com/office/drawing/2014/main" id="{F6D5F4F8-05FA-544C-CA77-44F66B0C582F}"/>
              </a:ext>
            </a:extLst>
          </p:cNvPr>
          <p:cNvSpPr txBox="1">
            <a:spLocks/>
          </p:cNvSpPr>
          <p:nvPr/>
        </p:nvSpPr>
        <p:spPr>
          <a:xfrm>
            <a:off x="2196780" y="4322211"/>
            <a:ext cx="1064580" cy="593400"/>
          </a:xfrm>
          <a:prstGeom prst="rect">
            <a:avLst/>
          </a:prstGeom>
          <a:solidFill>
            <a:srgbClr val="6337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03</a:t>
            </a:r>
          </a:p>
        </p:txBody>
      </p:sp>
      <p:sp>
        <p:nvSpPr>
          <p:cNvPr id="17" name="Google Shape;343;p48">
            <a:extLst>
              <a:ext uri="{FF2B5EF4-FFF2-40B4-BE49-F238E27FC236}">
                <a16:creationId xmlns:a16="http://schemas.microsoft.com/office/drawing/2014/main" id="{A9DF5A22-92A3-5EA5-4CF1-00018FD55528}"/>
              </a:ext>
            </a:extLst>
          </p:cNvPr>
          <p:cNvSpPr txBox="1">
            <a:spLocks/>
          </p:cNvSpPr>
          <p:nvPr/>
        </p:nvSpPr>
        <p:spPr>
          <a:xfrm>
            <a:off x="2196780" y="4940322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Multimodality </a:t>
            </a:r>
          </a:p>
        </p:txBody>
      </p:sp>
      <p:sp>
        <p:nvSpPr>
          <p:cNvPr id="18" name="Google Shape;345;p48">
            <a:extLst>
              <a:ext uri="{FF2B5EF4-FFF2-40B4-BE49-F238E27FC236}">
                <a16:creationId xmlns:a16="http://schemas.microsoft.com/office/drawing/2014/main" id="{A3FC76B5-2996-B275-33FA-7C0CFF5E4F1C}"/>
              </a:ext>
            </a:extLst>
          </p:cNvPr>
          <p:cNvSpPr txBox="1">
            <a:spLocks/>
          </p:cNvSpPr>
          <p:nvPr/>
        </p:nvSpPr>
        <p:spPr>
          <a:xfrm>
            <a:off x="2196780" y="5492733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Handle multimodality by aligning visual elements with their related text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Google Shape;344;p48">
            <a:extLst>
              <a:ext uri="{FF2B5EF4-FFF2-40B4-BE49-F238E27FC236}">
                <a16:creationId xmlns:a16="http://schemas.microsoft.com/office/drawing/2014/main" id="{6BE6E94D-A46F-D530-B261-119C9C6D94B1}"/>
              </a:ext>
            </a:extLst>
          </p:cNvPr>
          <p:cNvSpPr txBox="1">
            <a:spLocks/>
          </p:cNvSpPr>
          <p:nvPr/>
        </p:nvSpPr>
        <p:spPr>
          <a:xfrm>
            <a:off x="6819580" y="4330748"/>
            <a:ext cx="1064580" cy="593400"/>
          </a:xfrm>
          <a:prstGeom prst="rect">
            <a:avLst/>
          </a:prstGeom>
          <a:solidFill>
            <a:srgbClr val="6337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04</a:t>
            </a:r>
          </a:p>
        </p:txBody>
      </p:sp>
      <p:sp>
        <p:nvSpPr>
          <p:cNvPr id="20" name="Google Shape;343;p48">
            <a:extLst>
              <a:ext uri="{FF2B5EF4-FFF2-40B4-BE49-F238E27FC236}">
                <a16:creationId xmlns:a16="http://schemas.microsoft.com/office/drawing/2014/main" id="{3B8378D6-754C-2C4A-1F5B-FC1719EBEB53}"/>
              </a:ext>
            </a:extLst>
          </p:cNvPr>
          <p:cNvSpPr txBox="1">
            <a:spLocks/>
          </p:cNvSpPr>
          <p:nvPr/>
        </p:nvSpPr>
        <p:spPr>
          <a:xfrm>
            <a:off x="6819580" y="4948859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Layout Optimization </a:t>
            </a:r>
          </a:p>
        </p:txBody>
      </p:sp>
      <p:sp>
        <p:nvSpPr>
          <p:cNvPr id="21" name="Google Shape;345;p48">
            <a:extLst>
              <a:ext uri="{FF2B5EF4-FFF2-40B4-BE49-F238E27FC236}">
                <a16:creationId xmlns:a16="http://schemas.microsoft.com/office/drawing/2014/main" id="{B77E6611-EE78-CD1C-6AC7-1090052B6CE6}"/>
              </a:ext>
            </a:extLst>
          </p:cNvPr>
          <p:cNvSpPr txBox="1">
            <a:spLocks/>
          </p:cNvSpPr>
          <p:nvPr/>
        </p:nvSpPr>
        <p:spPr>
          <a:xfrm>
            <a:off x="6819580" y="5501270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 slide layout for clarity, balance, and visual appeal automatically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/>
      <p:bldP spid="8" grpId="0"/>
      <p:bldP spid="11" grpId="0" animBg="1"/>
      <p:bldP spid="12" grpId="0"/>
      <p:bldP spid="13" grpId="0"/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372E-C849-1FC5-DAAD-EA0D47C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D874-8BD5-8E4F-5494-8697B756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04EF0-9924-278B-AD00-1ED87686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488441"/>
            <a:ext cx="4183698" cy="107308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use ROUGE-1 to ROUGE-4, ROUGE-L, and ROUGE-S to </a:t>
            </a:r>
            <a:r>
              <a:rPr lang="en-US" dirty="0">
                <a:solidFill>
                  <a:srgbClr val="F33FC6"/>
                </a:solidFill>
              </a:rPr>
              <a:t>measure similarity </a:t>
            </a:r>
            <a:r>
              <a:rPr lang="en-US" dirty="0"/>
              <a:t>to reference </a:t>
            </a:r>
            <a:r>
              <a:rPr lang="en-US" dirty="0">
                <a:solidFill>
                  <a:srgbClr val="F33FC6"/>
                </a:solidFill>
              </a:rPr>
              <a:t>summaries</a:t>
            </a:r>
            <a:endParaRPr lang="en-US" sz="2500" dirty="0">
              <a:solidFill>
                <a:srgbClr val="F33FC6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D43158-9DF2-D6B9-A780-095268F6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369257"/>
              </p:ext>
            </p:extLst>
          </p:nvPr>
        </p:nvGraphicFramePr>
        <p:xfrm>
          <a:off x="5243672" y="254635"/>
          <a:ext cx="6339828" cy="681982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584957">
                  <a:extLst>
                    <a:ext uri="{9D8B030D-6E8A-4147-A177-3AD203B41FA5}">
                      <a16:colId xmlns:a16="http://schemas.microsoft.com/office/drawing/2014/main" val="4093117016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533481408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478567006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1568894725"/>
                    </a:ext>
                  </a:extLst>
                </a:gridCol>
              </a:tblGrid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Metric Name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Purpose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Model / Method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Output Score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7985005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Unigram (word-level)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926046244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813253146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Trigram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606837540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Four-gram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886774995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Longest common subsequence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LCS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150951300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Skip-bigram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Skip-bigram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731342002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ROUGE-SL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ROUGE-L with length normalization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Adapted ROUGE-L formula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578263116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G-Eval (LLM, Gemini)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LLM-based human-aligned judgmen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Gemini LLM (Google)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1–5 (per dimension)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322519009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G-Eval (LLM, Llama)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LLM-based human-aligned judgment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Llama-2 LLM (Meta)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1–5 (per dimension)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8586111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Text-Figure Relevance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Multimodal slide text/image alignment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CLIP similarity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3181357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BERTScore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Contextual semantic similarity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Transformer (BERT/RoBERTa)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045666208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BLEURT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Learned quality metric, human-aligned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Fine-tuned BERT on ratings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[-1,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82383646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4C9B9-A1FB-D107-F701-977695C5DAF1}"/>
              </a:ext>
            </a:extLst>
          </p:cNvPr>
          <p:cNvSpPr txBox="1">
            <a:spLocks/>
          </p:cNvSpPr>
          <p:nvPr/>
        </p:nvSpPr>
        <p:spPr>
          <a:xfrm>
            <a:off x="581343" y="2932363"/>
            <a:ext cx="4183698" cy="1073082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use LLM-based metrics (e.g., G-Eval via Gemini and LLaMA-2) to score summaries on </a:t>
            </a:r>
            <a:r>
              <a:rPr lang="en-US" dirty="0">
                <a:solidFill>
                  <a:srgbClr val="F33FC6"/>
                </a:solidFill>
              </a:rPr>
              <a:t>coherence</a:t>
            </a:r>
            <a:r>
              <a:rPr lang="ar-EG" dirty="0"/>
              <a:t> </a:t>
            </a:r>
            <a:r>
              <a:rPr lang="en-US" dirty="0"/>
              <a:t>, </a:t>
            </a:r>
            <a:r>
              <a:rPr lang="en-US" dirty="0">
                <a:solidFill>
                  <a:srgbClr val="F33FC6"/>
                </a:solidFill>
              </a:rPr>
              <a:t>relevance</a:t>
            </a:r>
            <a:r>
              <a:rPr lang="en-US" dirty="0"/>
              <a:t>, and </a:t>
            </a:r>
            <a:r>
              <a:rPr lang="en-US" dirty="0">
                <a:solidFill>
                  <a:srgbClr val="F33FC6"/>
                </a:solidFill>
              </a:rPr>
              <a:t>fluency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ADF382-EFD2-0323-3218-7BC16EB082FF}"/>
              </a:ext>
            </a:extLst>
          </p:cNvPr>
          <p:cNvSpPr txBox="1">
            <a:spLocks/>
          </p:cNvSpPr>
          <p:nvPr/>
        </p:nvSpPr>
        <p:spPr>
          <a:xfrm>
            <a:off x="581343" y="4376285"/>
            <a:ext cx="4183698" cy="9780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use </a:t>
            </a:r>
            <a:r>
              <a:rPr lang="en-US" dirty="0" err="1"/>
              <a:t>BERTScore</a:t>
            </a:r>
            <a:r>
              <a:rPr lang="en-US" dirty="0"/>
              <a:t> for </a:t>
            </a:r>
            <a:r>
              <a:rPr lang="en-US" dirty="0">
                <a:solidFill>
                  <a:srgbClr val="F33FC6"/>
                </a:solidFill>
              </a:rPr>
              <a:t>semantic similarity </a:t>
            </a:r>
            <a:r>
              <a:rPr lang="en-US" dirty="0"/>
              <a:t>and CLIP for </a:t>
            </a:r>
            <a:r>
              <a:rPr lang="en-US" dirty="0">
                <a:solidFill>
                  <a:srgbClr val="F33FC6"/>
                </a:solidFill>
              </a:rPr>
              <a:t>text-image alignment </a:t>
            </a:r>
            <a:r>
              <a:rPr lang="en-US" dirty="0"/>
              <a:t>to assess language and visual relevance</a:t>
            </a:r>
          </a:p>
        </p:txBody>
      </p:sp>
    </p:spTree>
    <p:extLst>
      <p:ext uri="{BB962C8B-B14F-4D97-AF65-F5344CB8AC3E}">
        <p14:creationId xmlns:p14="http://schemas.microsoft.com/office/powerpoint/2010/main" val="30877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84F0-FE76-9B4D-65C9-0EFAA443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2D32-861F-8EF4-0740-189DC473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1E75F6-7699-C200-DADC-C6DE555C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58" y="1000760"/>
            <a:ext cx="4183699" cy="130689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Arial" panose="020B0604020202020204" pitchFamily="34" charset="0"/>
              </a:rPr>
              <a:t>Low ROUGE scores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(e.g., ROUGE-1: 0.089, ROUGE-2: 0.013) indicate </a:t>
            </a:r>
            <a:r>
              <a:rPr lang="en-US" altLang="en-US" dirty="0">
                <a:solidFill>
                  <a:srgbClr val="F33FC6"/>
                </a:solidFill>
                <a:latin typeface="Arial" panose="020B0604020202020204" pitchFamily="34" charset="0"/>
              </a:rPr>
              <a:t>minimal word overlap </a:t>
            </a:r>
            <a:r>
              <a:rPr lang="en-US" altLang="en-US" dirty="0">
                <a:latin typeface="Arial" panose="020B0604020202020204" pitchFamily="34" charset="0"/>
              </a:rPr>
              <a:t>with reference texts.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736E31-3C13-3D02-23BE-833CB7F71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4089"/>
              </p:ext>
            </p:extLst>
          </p:nvPr>
        </p:nvGraphicFramePr>
        <p:xfrm>
          <a:off x="4968239" y="379632"/>
          <a:ext cx="6898642" cy="6160897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449321">
                  <a:extLst>
                    <a:ext uri="{9D8B030D-6E8A-4147-A177-3AD203B41FA5}">
                      <a16:colId xmlns:a16="http://schemas.microsoft.com/office/drawing/2014/main" val="1221894553"/>
                    </a:ext>
                  </a:extLst>
                </a:gridCol>
                <a:gridCol w="3449321">
                  <a:extLst>
                    <a:ext uri="{9D8B030D-6E8A-4147-A177-3AD203B41FA5}">
                      <a16:colId xmlns:a16="http://schemas.microsoft.com/office/drawing/2014/main" val="503308428"/>
                    </a:ext>
                  </a:extLst>
                </a:gridCol>
              </a:tblGrid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Metric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Score (Average over all PDFs/slides)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472399577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ROUGE-1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0.08966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875562099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ROUGE-2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0.013567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574578158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ROUGE-3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0.00107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55409654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ROUGE-4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0.000267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848160307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ROUGE-L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0.05533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302286609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ROUGE-S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0.0034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793395593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ROUGE-SL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0.0125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45667993"/>
                  </a:ext>
                </a:extLst>
              </a:tr>
              <a:tr h="899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G-Eval (Gemini)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- Coherence: 3.55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Consistency: 2.50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Fluency: 4.47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Relevance: 2.86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998167527"/>
                  </a:ext>
                </a:extLst>
              </a:tr>
              <a:tr h="899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G-Eval (Llama)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- Coherence: 3.71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Consistency: 3.31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Fluency: 3.82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Relevance: 3.70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340210155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Text-Figure Relevance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0.2278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511718119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BERTScore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0.5180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23189954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BLEURT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0.2787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70172535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07101A-8F7B-A808-D3AB-51CD8133AEC4}"/>
              </a:ext>
            </a:extLst>
          </p:cNvPr>
          <p:cNvSpPr txBox="1">
            <a:spLocks/>
          </p:cNvSpPr>
          <p:nvPr/>
        </p:nvSpPr>
        <p:spPr>
          <a:xfrm>
            <a:off x="416558" y="2559788"/>
            <a:ext cx="4183698" cy="102228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Arial" panose="020B0604020202020204" pitchFamily="34" charset="0"/>
              </a:rPr>
              <a:t>G-Eval (Gemini) </a:t>
            </a:r>
            <a:r>
              <a:rPr lang="en-US" altLang="en-US" dirty="0">
                <a:solidFill>
                  <a:srgbClr val="F33FC6"/>
                </a:solidFill>
                <a:latin typeface="Arial" panose="020B0604020202020204" pitchFamily="34" charset="0"/>
              </a:rPr>
              <a:t>excelled in fluency </a:t>
            </a:r>
            <a:r>
              <a:rPr lang="en-US" altLang="en-US" dirty="0">
                <a:latin typeface="Arial" panose="020B0604020202020204" pitchFamily="34" charset="0"/>
              </a:rPr>
              <a:t>but showed uneven scores across other aspects.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68C72-0A90-7E66-51C5-D4990D1A0E38}"/>
              </a:ext>
            </a:extLst>
          </p:cNvPr>
          <p:cNvSpPr txBox="1">
            <a:spLocks/>
          </p:cNvSpPr>
          <p:nvPr/>
        </p:nvSpPr>
        <p:spPr>
          <a:xfrm>
            <a:off x="416558" y="5108608"/>
            <a:ext cx="4183698" cy="102228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BERTScore</a:t>
            </a:r>
            <a:r>
              <a:rPr lang="en-US" altLang="en-US" dirty="0">
                <a:latin typeface="Arial" panose="020B0604020202020204" pitchFamily="34" charset="0"/>
              </a:rPr>
              <a:t> achieved the highest score (0.5180), reflecting </a:t>
            </a:r>
            <a:r>
              <a:rPr lang="en-US" altLang="en-US" dirty="0">
                <a:solidFill>
                  <a:srgbClr val="F33FC6"/>
                </a:solidFill>
                <a:latin typeface="Arial" panose="020B0604020202020204" pitchFamily="34" charset="0"/>
              </a:rPr>
              <a:t>strong semantic similarity</a:t>
            </a:r>
            <a:r>
              <a:rPr lang="en-US" altLang="en-US" dirty="0">
                <a:latin typeface="Arial" panose="020B0604020202020204" pitchFamily="34" charset="0"/>
              </a:rPr>
              <a:t> with reference content.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FDE3A0-6C8E-9076-8E8E-2BCE24FE0A7D}"/>
              </a:ext>
            </a:extLst>
          </p:cNvPr>
          <p:cNvSpPr txBox="1">
            <a:spLocks/>
          </p:cNvSpPr>
          <p:nvPr/>
        </p:nvSpPr>
        <p:spPr>
          <a:xfrm>
            <a:off x="416558" y="3834198"/>
            <a:ext cx="4183698" cy="102228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while G-Eval (</a:t>
            </a:r>
            <a:r>
              <a:rPr lang="en-US" dirty="0" err="1"/>
              <a:t>LLaMA</a:t>
            </a:r>
            <a:r>
              <a:rPr lang="en-US" dirty="0"/>
              <a:t>) delivered more </a:t>
            </a:r>
            <a:r>
              <a:rPr lang="en-US" dirty="0">
                <a:solidFill>
                  <a:srgbClr val="F33FC6"/>
                </a:solidFill>
              </a:rPr>
              <a:t>balanced results</a:t>
            </a:r>
            <a:r>
              <a:rPr lang="en-US" dirty="0"/>
              <a:t>, indicating better overall alignment with human judgment.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5F0A6-C112-0729-B352-1B853D7C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6332CF40-AACA-7FA3-5638-094C8EA5CB97}"/>
              </a:ext>
            </a:extLst>
          </p:cNvPr>
          <p:cNvSpPr/>
          <p:nvPr/>
        </p:nvSpPr>
        <p:spPr>
          <a:xfrm>
            <a:off x="0" y="-23419"/>
            <a:ext cx="10576560" cy="6858000"/>
          </a:xfrm>
          <a:prstGeom prst="homePlat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8B87CED4-96C7-00CC-EB13-5D27BB68ED07}"/>
              </a:ext>
            </a:extLst>
          </p:cNvPr>
          <p:cNvSpPr/>
          <p:nvPr/>
        </p:nvSpPr>
        <p:spPr>
          <a:xfrm flipH="1">
            <a:off x="3541037" y="-40640"/>
            <a:ext cx="6965316" cy="6858000"/>
          </a:xfrm>
          <a:prstGeom prst="homePlate">
            <a:avLst/>
          </a:prstGeom>
          <a:gradFill flip="none" rotWithShape="1">
            <a:gsLst>
              <a:gs pos="0">
                <a:srgbClr val="9D9EFF">
                  <a:shade val="30000"/>
                  <a:satMod val="115000"/>
                </a:srgbClr>
              </a:gs>
              <a:gs pos="50000">
                <a:srgbClr val="9D9EFF">
                  <a:shade val="67500"/>
                  <a:satMod val="115000"/>
                </a:srgbClr>
              </a:gs>
              <a:gs pos="100000">
                <a:srgbClr val="9D9EFF">
                  <a:shade val="100000"/>
                  <a:satMod val="115000"/>
                </a:srgbClr>
              </a:gs>
            </a:gsLst>
            <a:lin ang="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DC8D6E8C-EC35-E3D8-24ED-D74F764C74A7}"/>
              </a:ext>
            </a:extLst>
          </p:cNvPr>
          <p:cNvSpPr/>
          <p:nvPr/>
        </p:nvSpPr>
        <p:spPr>
          <a:xfrm flipH="1">
            <a:off x="5226684" y="-40640"/>
            <a:ext cx="6965316" cy="6858000"/>
          </a:xfrm>
          <a:prstGeom prst="homePlate">
            <a:avLst/>
          </a:prstGeom>
          <a:gradFill flip="none" rotWithShape="1">
            <a:gsLst>
              <a:gs pos="0">
                <a:srgbClr val="9D9EFF">
                  <a:shade val="30000"/>
                  <a:satMod val="115000"/>
                </a:srgbClr>
              </a:gs>
              <a:gs pos="50000">
                <a:srgbClr val="9D9EFF">
                  <a:shade val="67500"/>
                  <a:satMod val="115000"/>
                </a:srgbClr>
              </a:gs>
              <a:gs pos="100000">
                <a:srgbClr val="9D9EFF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99CE1-908C-D141-99B9-FFC774C3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10014" r="20363" b="43366"/>
          <a:stretch>
            <a:fillRect/>
          </a:stretch>
        </p:blipFill>
        <p:spPr>
          <a:xfrm flipH="1">
            <a:off x="5929551" y="250901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5A3CACE-755B-68A1-72C7-FBEFEE04F856}"/>
              </a:ext>
            </a:extLst>
          </p:cNvPr>
          <p:cNvSpPr/>
          <p:nvPr/>
        </p:nvSpPr>
        <p:spPr>
          <a:xfrm>
            <a:off x="5929551" y="2500102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Mostafa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5760B-4C82-DEE8-E87B-9031D91A5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62" y="210238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28302D0B-AA6C-8017-2715-FE98BC6E1188}"/>
              </a:ext>
            </a:extLst>
          </p:cNvPr>
          <p:cNvSpPr/>
          <p:nvPr/>
        </p:nvSpPr>
        <p:spPr>
          <a:xfrm>
            <a:off x="2684462" y="2459439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M. </a:t>
            </a:r>
            <a:r>
              <a:rPr lang="en-US" sz="2000" b="1" err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Makboul</a:t>
            </a:r>
            <a:endParaRPr lang="en-US" sz="2000" b="1">
              <a:solidFill>
                <a:schemeClr val="accent6">
                  <a:lumMod val="20000"/>
                  <a:lumOff val="80000"/>
                </a:schemeClr>
              </a:solidFill>
              <a:latin typeface="Alexandria Black" pitchFamily="2" charset="-78"/>
              <a:ea typeface="+mj-ea"/>
              <a:cs typeface="Alexandria Black" pitchFamily="2" charset="-78"/>
            </a:endParaRPr>
          </a:p>
        </p:txBody>
      </p:sp>
      <p:pic>
        <p:nvPicPr>
          <p:cNvPr id="13" name="Picture 12" descr="A person in a plaid suit&#10;&#10;Description automatically generated">
            <a:extLst>
              <a:ext uri="{FF2B5EF4-FFF2-40B4-BE49-F238E27FC236}">
                <a16:creationId xmlns:a16="http://schemas.microsoft.com/office/drawing/2014/main" id="{A4EE91F7-AE9A-F8B8-A70D-F60BCBBA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640" y="250901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171DEE26-81DE-2A45-D130-173311F3F802}"/>
              </a:ext>
            </a:extLst>
          </p:cNvPr>
          <p:cNvSpPr/>
          <p:nvPr/>
        </p:nvSpPr>
        <p:spPr>
          <a:xfrm>
            <a:off x="9174640" y="2500102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Hossam Ahmed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62182B-BA8F-58F6-91D0-5C30CFEF0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431" y="3665366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C15F82B5-974D-7304-4AA0-D0C039BD48F7}"/>
              </a:ext>
            </a:extLst>
          </p:cNvPr>
          <p:cNvSpPr/>
          <p:nvPr/>
        </p:nvSpPr>
        <p:spPr>
          <a:xfrm>
            <a:off x="5858431" y="5914567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</a:t>
            </a:r>
            <a:r>
              <a:rPr lang="en-US" sz="2000" b="1" err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Bassiouny</a:t>
            </a:r>
            <a:endParaRPr lang="en-US" sz="2000" b="1">
              <a:solidFill>
                <a:schemeClr val="accent6">
                  <a:lumMod val="20000"/>
                  <a:lumOff val="80000"/>
                </a:schemeClr>
              </a:solidFill>
              <a:latin typeface="Alexandria Black" pitchFamily="2" charset="-78"/>
              <a:ea typeface="+mj-ea"/>
              <a:cs typeface="Alexandria Black" pitchFamily="2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27B994-5189-DEC5-0E1B-6506CA8A3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342" y="3624703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1CD19E02-4A03-ABC9-3750-74A0F39D054F}"/>
              </a:ext>
            </a:extLst>
          </p:cNvPr>
          <p:cNvSpPr/>
          <p:nvPr/>
        </p:nvSpPr>
        <p:spPr>
          <a:xfrm>
            <a:off x="2613342" y="5873904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Omar Ayman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2FB4B9-6204-2951-D1AE-F4EBEDD74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23988" r="14155" b="29203"/>
          <a:stretch>
            <a:fillRect/>
          </a:stretch>
        </p:blipFill>
        <p:spPr>
          <a:xfrm>
            <a:off x="9103520" y="3665366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2E80C94B-1C56-9011-37E7-5C352738DE15}"/>
              </a:ext>
            </a:extLst>
          </p:cNvPr>
          <p:cNvSpPr/>
          <p:nvPr/>
        </p:nvSpPr>
        <p:spPr>
          <a:xfrm>
            <a:off x="9103520" y="5914567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Ismail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EC0BD5D-7B94-F8B1-03DD-4AD768E5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68359" y="2617311"/>
            <a:ext cx="4185118" cy="1460818"/>
          </a:xfrm>
        </p:spPr>
        <p:txBody>
          <a:bodyPr>
            <a:noAutofit/>
          </a:bodyPr>
          <a:lstStyle/>
          <a:p>
            <a:pPr algn="ctr"/>
            <a:r>
              <a:rPr lang="en-US" sz="10000" b="1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TEAM</a:t>
            </a:r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36379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7BE6-401A-1F14-C89F-531C6F522FEB}"/>
              </a:ext>
            </a:extLst>
          </p:cNvPr>
          <p:cNvSpPr txBox="1">
            <a:spLocks/>
          </p:cNvSpPr>
          <p:nvPr/>
        </p:nvSpPr>
        <p:spPr>
          <a:xfrm>
            <a:off x="3548540" y="2383631"/>
            <a:ext cx="5094919" cy="14608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Thanks</a:t>
            </a:r>
            <a:endParaRPr lang="en-US" sz="10000" dirty="0"/>
          </a:p>
        </p:txBody>
      </p:sp>
      <p:pic>
        <p:nvPicPr>
          <p:cNvPr id="4" name="Graphic 3" descr="Fireworks with solid fill">
            <a:extLst>
              <a:ext uri="{FF2B5EF4-FFF2-40B4-BE49-F238E27FC236}">
                <a16:creationId xmlns:a16="http://schemas.microsoft.com/office/drawing/2014/main" id="{AD7B7EE2-E66F-076D-A2B4-C2C138B4F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1439" y="635000"/>
            <a:ext cx="2479040" cy="2479040"/>
          </a:xfrm>
          <a:prstGeom prst="rect">
            <a:avLst/>
          </a:prstGeom>
        </p:spPr>
      </p:pic>
      <p:pic>
        <p:nvPicPr>
          <p:cNvPr id="5" name="Graphic 4" descr="Fireworks with solid fill">
            <a:extLst>
              <a:ext uri="{FF2B5EF4-FFF2-40B4-BE49-F238E27FC236}">
                <a16:creationId xmlns:a16="http://schemas.microsoft.com/office/drawing/2014/main" id="{BDC5A662-79B2-CCB2-02AE-841D15A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" y="3114040"/>
            <a:ext cx="2479040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F281-A553-6BCA-B4A3-3BBEF0DA5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F354-A78C-1ED6-0B95-55BB352A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4AB8DD-40EB-3705-92F9-CA3E3128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045811"/>
            <a:ext cx="10800080" cy="92522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DOC2PPT (supervised) is an end-to-end model that generates slides from multimodal documents by hierarchically selecting and placing content in slides.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70E68CAA-EF29-708E-E889-A9960A571C14}"/>
              </a:ext>
            </a:extLst>
          </p:cNvPr>
          <p:cNvSpPr/>
          <p:nvPr/>
        </p:nvSpPr>
        <p:spPr>
          <a:xfrm>
            <a:off x="7237724" y="2227522"/>
            <a:ext cx="4311018" cy="4294852"/>
          </a:xfrm>
          <a:prstGeom prst="flowChartAlternateProcess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5FAF5B9-1B7D-3C1B-1E29-3CA53EE92492}"/>
              </a:ext>
            </a:extLst>
          </p:cNvPr>
          <p:cNvSpPr txBox="1">
            <a:spLocks/>
          </p:cNvSpPr>
          <p:nvPr/>
        </p:nvSpPr>
        <p:spPr>
          <a:xfrm>
            <a:off x="391160" y="2227522"/>
            <a:ext cx="6541764" cy="120147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dataset's focus on paper-slide pairs </a:t>
            </a:r>
            <a:r>
              <a:rPr lang="en-US" altLang="en-US" sz="2200" dirty="0">
                <a:solidFill>
                  <a:srgbClr val="CC99FF"/>
                </a:solidFill>
                <a:latin typeface="Arial" panose="020B0604020202020204" pitchFamily="34" charset="0"/>
              </a:rPr>
              <a:t>limits</a:t>
            </a:r>
            <a:r>
              <a:rPr lang="en-US" altLang="en-US" sz="2200" dirty="0">
                <a:latin typeface="Arial" panose="020B0604020202020204" pitchFamily="34" charset="0"/>
              </a:rPr>
              <a:t> the model's </a:t>
            </a:r>
            <a:r>
              <a:rPr lang="en-US" altLang="en-US" sz="2200" dirty="0">
                <a:solidFill>
                  <a:srgbClr val="CC99FF"/>
                </a:solidFill>
                <a:latin typeface="Arial" panose="020B0604020202020204" pitchFamily="34" charset="0"/>
              </a:rPr>
              <a:t>generalization to non-academic </a:t>
            </a:r>
            <a:r>
              <a:rPr lang="en-US" altLang="en-US" sz="2200" dirty="0">
                <a:latin typeface="Arial" panose="020B0604020202020204" pitchFamily="34" charset="0"/>
              </a:rPr>
              <a:t>documents.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F6B640-58AA-B124-2400-73D5F4E743D8}"/>
              </a:ext>
            </a:extLst>
          </p:cNvPr>
          <p:cNvSpPr txBox="1">
            <a:spLocks/>
          </p:cNvSpPr>
          <p:nvPr/>
        </p:nvSpPr>
        <p:spPr>
          <a:xfrm>
            <a:off x="391160" y="3685482"/>
            <a:ext cx="6541764" cy="128275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system is not truly modular </a:t>
            </a:r>
            <a:r>
              <a:rPr lang="en-US" altLang="en-US" sz="2200" dirty="0">
                <a:solidFill>
                  <a:srgbClr val="CC99FF"/>
                </a:solidFill>
                <a:latin typeface="Arial" panose="020B0604020202020204" pitchFamily="34" charset="0"/>
              </a:rPr>
              <a:t>tightly coupled </a:t>
            </a:r>
            <a:r>
              <a:rPr lang="en-US" altLang="en-US" sz="2200" dirty="0">
                <a:latin typeface="Arial" panose="020B0604020202020204" pitchFamily="34" charset="0"/>
              </a:rPr>
              <a:t>components with shared states hinder isolation, replacement, and independent tuning.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C12291F-A3B7-DF88-FCE0-8CD5F0C5988C}"/>
              </a:ext>
            </a:extLst>
          </p:cNvPr>
          <p:cNvSpPr txBox="1">
            <a:spLocks/>
          </p:cNvSpPr>
          <p:nvPr/>
        </p:nvSpPr>
        <p:spPr>
          <a:xfrm>
            <a:off x="391160" y="5224721"/>
            <a:ext cx="6541764" cy="1378643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/>
              <a:t>Their </a:t>
            </a:r>
            <a:r>
              <a:rPr lang="en-US" sz="2200" dirty="0">
                <a:solidFill>
                  <a:srgbClr val="CC99FF"/>
                </a:solidFill>
              </a:rPr>
              <a:t>extraction tools </a:t>
            </a:r>
            <a:r>
              <a:rPr lang="en-US" sz="2200" dirty="0"/>
              <a:t>rely on </a:t>
            </a:r>
            <a:r>
              <a:rPr lang="en-US" sz="2200" dirty="0">
                <a:solidFill>
                  <a:srgbClr val="CC99FF"/>
                </a:solidFill>
              </a:rPr>
              <a:t>deprecated</a:t>
            </a:r>
            <a:r>
              <a:rPr lang="en-US" sz="2200" dirty="0"/>
              <a:t> dependencies with discontinued support, leading to compatibility issues and reduced long-term maintainability</a:t>
            </a:r>
            <a:endParaRPr lang="en-US" altLang="en-US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  <p:bldP spid="27" grpId="0" build="p" animBg="1"/>
      <p:bldP spid="29" grpId="0" build="p" animBg="1"/>
      <p:bldP spid="3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DBD5C-6780-6920-3FD5-16783C54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DCA-D293-ED5B-3F42-EE3BF00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6C459-C2C8-3839-B65D-BF0839D3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3" b="1695"/>
          <a:stretch>
            <a:fillRect/>
          </a:stretch>
        </p:blipFill>
        <p:spPr>
          <a:xfrm>
            <a:off x="4254818" y="1074840"/>
            <a:ext cx="7571422" cy="2447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CD349-B374-8739-7309-01481378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818" y="3898403"/>
            <a:ext cx="7571422" cy="2491602"/>
          </a:xfrm>
          <a:prstGeom prst="rect">
            <a:avLst/>
          </a:prstGeom>
        </p:spPr>
      </p:pic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A4F9DCF4-F345-3915-5C35-D62AAEF37408}"/>
              </a:ext>
            </a:extLst>
          </p:cNvPr>
          <p:cNvSpPr txBox="1">
            <a:spLocks/>
          </p:cNvSpPr>
          <p:nvPr/>
        </p:nvSpPr>
        <p:spPr>
          <a:xfrm>
            <a:off x="1069020" y="2142552"/>
            <a:ext cx="201962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CC99FF"/>
                </a:solidFill>
                <a:latin typeface="Orbitron" pitchFamily="2" charset="0"/>
              </a:rPr>
              <a:t>Epoch 5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6BC34416-A5D0-50A8-43C4-AA42D77A0FF4}"/>
              </a:ext>
            </a:extLst>
          </p:cNvPr>
          <p:cNvSpPr txBox="1">
            <a:spLocks/>
          </p:cNvSpPr>
          <p:nvPr/>
        </p:nvSpPr>
        <p:spPr>
          <a:xfrm>
            <a:off x="1069020" y="4880354"/>
            <a:ext cx="2507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CC99FF"/>
                </a:solidFill>
                <a:latin typeface="Orbitron" pitchFamily="2" charset="0"/>
              </a:rPr>
              <a:t>Epoch 99</a:t>
            </a:r>
          </a:p>
        </p:txBody>
      </p:sp>
    </p:spTree>
    <p:extLst>
      <p:ext uri="{BB962C8B-B14F-4D97-AF65-F5344CB8AC3E}">
        <p14:creationId xmlns:p14="http://schemas.microsoft.com/office/powerpoint/2010/main" val="13702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BB646-737C-19F1-217B-B7E72EEA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0007-BAB9-8020-7D60-1157E60D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 dirty="0"/>
          </a:p>
        </p:txBody>
      </p:sp>
      <p:pic>
        <p:nvPicPr>
          <p:cNvPr id="6" name="Picture 5" descr="A graph showing a line of loss&#10;&#10;AI-generated content may be incorrect.">
            <a:extLst>
              <a:ext uri="{FF2B5EF4-FFF2-40B4-BE49-F238E27FC236}">
                <a16:creationId xmlns:a16="http://schemas.microsoft.com/office/drawing/2014/main" id="{0EB3EB3C-D1F8-BBE3-F1D9-DD0E21CBA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26901"/>
            <a:ext cx="10170160" cy="3162219"/>
          </a:xfrm>
          <a:prstGeom prst="flowChartAlternateProcess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BA78-6C07-21BA-5B0F-0F541A99F3F5}"/>
              </a:ext>
            </a:extLst>
          </p:cNvPr>
          <p:cNvSpPr txBox="1">
            <a:spLocks/>
          </p:cNvSpPr>
          <p:nvPr/>
        </p:nvSpPr>
        <p:spPr>
          <a:xfrm>
            <a:off x="1163320" y="4828482"/>
            <a:ext cx="9657080" cy="1282758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training loss </a:t>
            </a:r>
            <a:r>
              <a:rPr lang="en-US" altLang="en-US" sz="2200" dirty="0">
                <a:solidFill>
                  <a:srgbClr val="CC99FF"/>
                </a:solidFill>
                <a:latin typeface="Arial" panose="020B0604020202020204" pitchFamily="34" charset="0"/>
              </a:rPr>
              <a:t>remained nearly flat</a:t>
            </a:r>
            <a:r>
              <a:rPr lang="en-US" altLang="en-US" sz="2200" dirty="0">
                <a:latin typeface="Arial" panose="020B0604020202020204" pitchFamily="34" charset="0"/>
              </a:rPr>
              <a:t>, resembling a constant function, while the validation loss continuously increased suggesting the model failed to learn meaningful representations and is overfitting</a:t>
            </a:r>
          </a:p>
        </p:txBody>
      </p:sp>
    </p:spTree>
    <p:extLst>
      <p:ext uri="{BB962C8B-B14F-4D97-AF65-F5344CB8AC3E}">
        <p14:creationId xmlns:p14="http://schemas.microsoft.com/office/powerpoint/2010/main" val="17705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63E-21E3-BDC6-B49F-2C65B1C33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9C4B-E642-0CD2-6EA4-2812F797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Architecture Overview  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CBBF83-2C25-F7B2-8ACF-23EB4816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2" y="1463040"/>
            <a:ext cx="4183698" cy="1306899"/>
          </a:xfrm>
          <a:prstGeom prst="flowChartAlternate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UI</a:t>
            </a:r>
            <a:r>
              <a:rPr lang="en-US" sz="2400" dirty="0"/>
              <a:t> – Web interface for uploading documents, select titles, and exporting 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4618C-5AF6-57FB-F3CD-476A1EB1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72" y="1417955"/>
            <a:ext cx="6410325" cy="4591050"/>
          </a:xfrm>
          <a:prstGeom prst="flowChartAlternateProcess">
            <a:avLst/>
          </a:prstGeom>
          <a:ln w="28575"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407BEA-5F99-6999-6FC2-478A823257F7}"/>
              </a:ext>
            </a:extLst>
          </p:cNvPr>
          <p:cNvSpPr txBox="1">
            <a:spLocks/>
          </p:cNvSpPr>
          <p:nvPr/>
        </p:nvSpPr>
        <p:spPr>
          <a:xfrm>
            <a:off x="398462" y="2995329"/>
            <a:ext cx="4183698" cy="1306899"/>
          </a:xfrm>
          <a:prstGeom prst="flowChartAlternate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/>
              <a:t>AI API</a:t>
            </a:r>
            <a:r>
              <a:rPr lang="en-US" sz="2200"/>
              <a:t> – Summarizes and structures document content using RAG-based NLP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D7A466-AF2F-CA2E-8509-6625BE0D616F}"/>
              </a:ext>
            </a:extLst>
          </p:cNvPr>
          <p:cNvSpPr txBox="1">
            <a:spLocks/>
          </p:cNvSpPr>
          <p:nvPr/>
        </p:nvSpPr>
        <p:spPr>
          <a:xfrm>
            <a:off x="398462" y="4527618"/>
            <a:ext cx="4183698" cy="1306899"/>
          </a:xfrm>
          <a:prstGeom prst="flowChartAlternate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/>
              <a:t>ELO</a:t>
            </a:r>
            <a:r>
              <a:rPr lang="en-US" sz="2200"/>
              <a:t> – Optimizes slide layout using evolutionary algorithms for clarity and design</a:t>
            </a:r>
          </a:p>
        </p:txBody>
      </p:sp>
    </p:spTree>
    <p:extLst>
      <p:ext uri="{BB962C8B-B14F-4D97-AF65-F5344CB8AC3E}">
        <p14:creationId xmlns:p14="http://schemas.microsoft.com/office/powerpoint/2010/main" val="25036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A1FAA-93A9-8586-5075-1563E8B69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E06B-F791-3D01-8675-8FAC38B6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Document Parsing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692A-F573-E163-FAAF-18DE3D9A8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45846"/>
            <a:ext cx="11174889" cy="813434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Documents are parsed based on their format (PDF or DOCX), extracting text and images using specialized tools like </a:t>
            </a:r>
            <a:r>
              <a:rPr lang="en-US" sz="2000" b="1" err="1"/>
              <a:t>PyMuPDF</a:t>
            </a:r>
            <a:r>
              <a:rPr lang="en-US" sz="2000" b="1"/>
              <a:t>, </a:t>
            </a:r>
            <a:r>
              <a:rPr lang="en-US" sz="2000" b="1" err="1"/>
              <a:t>pdfplumber</a:t>
            </a:r>
            <a:r>
              <a:rPr lang="en-US" sz="2000" b="1"/>
              <a:t>, and python-docx</a:t>
            </a:r>
            <a:endParaRPr lang="en-US" altLang="en-US" sz="20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0CD138-6165-4A60-916E-55C22BE0B4C8}"/>
              </a:ext>
            </a:extLst>
          </p:cNvPr>
          <p:cNvSpPr txBox="1">
            <a:spLocks/>
          </p:cNvSpPr>
          <p:nvPr/>
        </p:nvSpPr>
        <p:spPr>
          <a:xfrm>
            <a:off x="581341" y="2320926"/>
            <a:ext cx="11174889" cy="813434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The chunking uses </a:t>
            </a:r>
            <a:r>
              <a:rPr lang="en-US" sz="2000" b="1">
                <a:solidFill>
                  <a:srgbClr val="CC99FF"/>
                </a:solidFill>
              </a:rPr>
              <a:t>recursive splitting </a:t>
            </a:r>
            <a:r>
              <a:rPr lang="en-US" sz="2000" b="1"/>
              <a:t>with </a:t>
            </a:r>
            <a:r>
              <a:rPr lang="en-US" sz="2000" b="1">
                <a:solidFill>
                  <a:srgbClr val="CC99FF"/>
                </a:solidFill>
              </a:rPr>
              <a:t>hierarchical</a:t>
            </a:r>
            <a:r>
              <a:rPr lang="en-US" sz="2000" b="1"/>
              <a:t> </a:t>
            </a:r>
            <a:r>
              <a:rPr lang="en-US" sz="2000" b="1">
                <a:solidFill>
                  <a:srgbClr val="CC99FF"/>
                </a:solidFill>
              </a:rPr>
              <a:t>separators</a:t>
            </a:r>
            <a:r>
              <a:rPr lang="en-US" sz="2000" b="1"/>
              <a:t> (\n\n, ., etc.,) maintaining semantic boundaries while respecting a target chunk size</a:t>
            </a:r>
            <a:endParaRPr lang="en-US" altLang="en-US" sz="20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926B6-4A78-305A-3767-47A4A60A7448}"/>
              </a:ext>
            </a:extLst>
          </p:cNvPr>
          <p:cNvSpPr txBox="1">
            <a:spLocks/>
          </p:cNvSpPr>
          <p:nvPr/>
        </p:nvSpPr>
        <p:spPr>
          <a:xfrm>
            <a:off x="581340" y="3616326"/>
            <a:ext cx="11174889" cy="813434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Chunks include </a:t>
            </a:r>
            <a:r>
              <a:rPr lang="en-US" sz="2000" b="1">
                <a:solidFill>
                  <a:srgbClr val="CC99FF"/>
                </a:solidFill>
              </a:rPr>
              <a:t>overlap</a:t>
            </a:r>
            <a:r>
              <a:rPr lang="en-US" sz="2000" b="1"/>
              <a:t> to preserve context across boundaries, enabling better coherence during retrieval.</a:t>
            </a:r>
            <a:endParaRPr lang="en-US" altLang="en-US" sz="20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D4A048-2F38-0C72-23DE-2465F25EE10A}"/>
              </a:ext>
            </a:extLst>
          </p:cNvPr>
          <p:cNvSpPr txBox="1">
            <a:spLocks/>
          </p:cNvSpPr>
          <p:nvPr/>
        </p:nvSpPr>
        <p:spPr>
          <a:xfrm>
            <a:off x="581339" y="4911726"/>
            <a:ext cx="11174889" cy="813434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Each chunk is labeled with </a:t>
            </a:r>
            <a:r>
              <a:rPr lang="en-US" sz="2000" b="1">
                <a:solidFill>
                  <a:srgbClr val="CC99FF"/>
                </a:solidFill>
              </a:rPr>
              <a:t>metadata</a:t>
            </a:r>
            <a:r>
              <a:rPr lang="en-US" sz="2000" b="1"/>
              <a:t> such as page/paragraph number and position, ensuring traceability and alignment with the original document.</a:t>
            </a:r>
          </a:p>
        </p:txBody>
      </p:sp>
    </p:spTree>
    <p:extLst>
      <p:ext uri="{BB962C8B-B14F-4D97-AF65-F5344CB8AC3E}">
        <p14:creationId xmlns:p14="http://schemas.microsoft.com/office/powerpoint/2010/main" val="310710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9" grpId="0" build="p" animBg="1"/>
      <p:bldP spid="11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B89D4-526C-D470-BCFC-13922FBCD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111-DC4B-1D2D-264A-4F7745AF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Efficient storage &amp; retrieval 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5582D5-C099-8DBE-ABE3-CE7C66A9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37575"/>
              </p:ext>
            </p:extLst>
          </p:nvPr>
        </p:nvGraphicFramePr>
        <p:xfrm>
          <a:off x="894080" y="1165437"/>
          <a:ext cx="10566399" cy="4909544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377872127"/>
                    </a:ext>
                  </a:extLst>
                </a:gridCol>
                <a:gridCol w="4094480">
                  <a:extLst>
                    <a:ext uri="{9D8B030D-6E8A-4147-A177-3AD203B41FA5}">
                      <a16:colId xmlns:a16="http://schemas.microsoft.com/office/drawing/2014/main" val="2498648167"/>
                    </a:ext>
                  </a:extLst>
                </a:gridCol>
                <a:gridCol w="3931919">
                  <a:extLst>
                    <a:ext uri="{9D8B030D-6E8A-4147-A177-3AD203B41FA5}">
                      <a16:colId xmlns:a16="http://schemas.microsoft.com/office/drawing/2014/main" val="307708573"/>
                    </a:ext>
                  </a:extLst>
                </a:gridCol>
              </a:tblGrid>
              <a:tr h="270579">
                <a:tc>
                  <a:txBody>
                    <a:bodyPr/>
                    <a:lstStyle/>
                    <a:p>
                      <a:r>
                        <a:rPr lang="en-US" sz="1700" b="1"/>
                        <a:t>Aspect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Traditional DB </a:t>
                      </a:r>
                      <a:br>
                        <a:rPr lang="en-US" sz="1700" b="1"/>
                      </a:br>
                      <a:r>
                        <a:rPr lang="en-US" sz="1700" b="1"/>
                        <a:t>(SQL / NoSQL)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Vector DB</a:t>
                      </a:r>
                      <a:br>
                        <a:rPr lang="en-US" sz="1700" b="1"/>
                      </a:br>
                      <a:r>
                        <a:rPr lang="en-US" sz="1700" b="1"/>
                        <a:t> (</a:t>
                      </a:r>
                      <a:r>
                        <a:rPr lang="en-US" sz="1700" b="1" err="1"/>
                        <a:t>ChromaDB</a:t>
                      </a:r>
                      <a:r>
                        <a:rPr lang="en-US" sz="1700" b="1"/>
                        <a:t>, FAISS, </a:t>
                      </a:r>
                      <a:r>
                        <a:rPr lang="en-US" sz="1700" b="1" err="1"/>
                        <a:t>Qdrant</a:t>
                      </a:r>
                      <a:r>
                        <a:rPr lang="en-US" sz="1700" b="1"/>
                        <a:t>)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9164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Data Type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Structured</a:t>
                      </a:r>
                      <a:r>
                        <a:rPr lang="en-US" sz="1700"/>
                        <a:t> </a:t>
                      </a:r>
                      <a:br>
                        <a:rPr lang="en-US" sz="1700"/>
                      </a:br>
                      <a:r>
                        <a:rPr lang="en-US" sz="1700"/>
                        <a:t>(tables, JSON, key-value, etc.)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Unstructured</a:t>
                      </a:r>
                      <a:r>
                        <a:rPr lang="en-US" sz="1700"/>
                        <a:t> </a:t>
                      </a:r>
                      <a:br>
                        <a:rPr lang="en-US" sz="1700"/>
                      </a:br>
                      <a:r>
                        <a:rPr lang="en-US" sz="1700"/>
                        <a:t>High-dimensional vectors (embeddings)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425507938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Query Type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Exact match, range, join, filter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Similarity search </a:t>
                      </a:r>
                      <a:br>
                        <a:rPr lang="en-US" sz="1700"/>
                      </a:br>
                      <a:r>
                        <a:rPr lang="en-US" sz="1700"/>
                        <a:t>(ANN: cosine, dot product, L2)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675471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Indexing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B-tree, hash index, inverted index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IVF, HNSW, PQ, </a:t>
                      </a:r>
                      <a:br>
                        <a:rPr lang="en-US" sz="1700"/>
                      </a:br>
                      <a:r>
                        <a:rPr lang="en-US" sz="1700"/>
                        <a:t>disk-based ANN indexes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603405093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Search Goal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Retrieve records that match exact conditions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Retrieve records most similar to a given query vector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31893430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 dirty="0"/>
                        <a:t>Use Case</a:t>
                      </a:r>
                      <a:endParaRPr lang="en-US" sz="1700" dirty="0"/>
                    </a:p>
                  </a:txBody>
                  <a:tcPr marL="63147" marR="63147" marT="31574" marB="31574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Traditional CRUD, business data, analytics</a:t>
                      </a:r>
                    </a:p>
                  </a:txBody>
                  <a:tcPr marL="63147" marR="63147" marT="31574" marB="31574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Semantic search, recommendation, NLP, image/audio retrieval</a:t>
                      </a:r>
                    </a:p>
                  </a:txBody>
                  <a:tcPr marL="63147" marR="63147" marT="31574" marB="31574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862933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Scalability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Scales with rows and columns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Scales with dimensions and number of vectors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10959038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Multimodal Support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No </a:t>
                      </a:r>
                      <a:br>
                        <a:rPr lang="en-US" sz="1700"/>
                      </a:br>
                      <a:r>
                        <a:rPr lang="en-US" sz="1700"/>
                        <a:t>(text/image must be preprocessed externally)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Yes </a:t>
                      </a:r>
                      <a:br>
                        <a:rPr lang="en-US" sz="1700" dirty="0"/>
                      </a:br>
                      <a:r>
                        <a:rPr lang="en-US" sz="1700" dirty="0"/>
                        <a:t>stores and searches image, audio, and text embeddings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1248400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23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DA28D0D903F54989A801C0A9B2F247" ma:contentTypeVersion="9" ma:contentTypeDescription="Create a new document." ma:contentTypeScope="" ma:versionID="4dfd49ec4f8d224f39cd93518f8d2a40">
  <xsd:schema xmlns:xsd="http://www.w3.org/2001/XMLSchema" xmlns:xs="http://www.w3.org/2001/XMLSchema" xmlns:p="http://schemas.microsoft.com/office/2006/metadata/properties" xmlns:ns3="f854c771-0f21-4ba9-aa09-2966df964e19" xmlns:ns4="2e6fd4fb-6992-4177-a7fb-355400241976" targetNamespace="http://schemas.microsoft.com/office/2006/metadata/properties" ma:root="true" ma:fieldsID="930cc323369e1a607f76d27d0a2c6acb" ns3:_="" ns4:_="">
    <xsd:import namespace="f854c771-0f21-4ba9-aa09-2966df964e19"/>
    <xsd:import namespace="2e6fd4fb-6992-4177-a7fb-3554002419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4c771-0f21-4ba9-aa09-2966df964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fd4fb-6992-4177-a7fb-3554002419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54c771-0f21-4ba9-aa09-2966df964e19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983B7C-2B65-4005-AC0E-B8DBCAD0EAAE}">
  <ds:schemaRefs>
    <ds:schemaRef ds:uri="2e6fd4fb-6992-4177-a7fb-355400241976"/>
    <ds:schemaRef ds:uri="f854c771-0f21-4ba9-aa09-2966df964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f854c771-0f21-4ba9-aa09-2966df964e19"/>
    <ds:schemaRef ds:uri="http://www.w3.org/XML/1998/namespace"/>
    <ds:schemaRef ds:uri="http://purl.org/dc/terms/"/>
    <ds:schemaRef ds:uri="2e6fd4fb-6992-4177-a7fb-355400241976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2574</Words>
  <Application>Microsoft Office PowerPoint</Application>
  <PresentationFormat>Widescreen</PresentationFormat>
  <Paragraphs>498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Abadi</vt:lpstr>
      <vt:lpstr>Alexandria Black</vt:lpstr>
      <vt:lpstr>Aptos</vt:lpstr>
      <vt:lpstr>Aptos Display</vt:lpstr>
      <vt:lpstr>Arial</vt:lpstr>
      <vt:lpstr>Calibri</vt:lpstr>
      <vt:lpstr>Cambria Math</vt:lpstr>
      <vt:lpstr>Canva Sans Bold</vt:lpstr>
      <vt:lpstr>Comic Sans MS</vt:lpstr>
      <vt:lpstr>Noto Sans Medium</vt:lpstr>
      <vt:lpstr>Orbitron</vt:lpstr>
      <vt:lpstr>Times New Roman</vt:lpstr>
      <vt:lpstr>Office Theme</vt:lpstr>
      <vt:lpstr>1_Office Theme</vt:lpstr>
      <vt:lpstr>2_Office Theme</vt:lpstr>
      <vt:lpstr>SlideSpace</vt:lpstr>
      <vt:lpstr>Motivation </vt:lpstr>
      <vt:lpstr>About the problem</vt:lpstr>
      <vt:lpstr>DOC2PPT approach &amp; drawbacks</vt:lpstr>
      <vt:lpstr>DOC2PPT approach &amp; drawbacks</vt:lpstr>
      <vt:lpstr>DOC2PPT approach &amp; drawbacks</vt:lpstr>
      <vt:lpstr>Architecture Overview  </vt:lpstr>
      <vt:lpstr>Document Parsing</vt:lpstr>
      <vt:lpstr>Efficient storage &amp; retrieval </vt:lpstr>
      <vt:lpstr>Efficient storage &amp; retrieval </vt:lpstr>
      <vt:lpstr>Titles as Queries !</vt:lpstr>
      <vt:lpstr>Titles as Queries !</vt:lpstr>
      <vt:lpstr>Retrieving with reranker    </vt:lpstr>
      <vt:lpstr>Retrieving with reranker    </vt:lpstr>
      <vt:lpstr>Summarization with RAG</vt:lpstr>
      <vt:lpstr>Why is BART a good candidate for this task? </vt:lpstr>
      <vt:lpstr>Evolutionary Layout Optimization (ELO)</vt:lpstr>
      <vt:lpstr>Presentation Phenotype/Genotype</vt:lpstr>
      <vt:lpstr>Mathematical formulation</vt:lpstr>
      <vt:lpstr>Mathematical formulation</vt:lpstr>
      <vt:lpstr>Mathematical formulation</vt:lpstr>
      <vt:lpstr>Mathematical formulation</vt:lpstr>
      <vt:lpstr>Evolutionary operators</vt:lpstr>
      <vt:lpstr>GA for ELO</vt:lpstr>
      <vt:lpstr>PSO for ELO</vt:lpstr>
      <vt:lpstr>Memetic for ELO</vt:lpstr>
      <vt:lpstr>Hybrid EO-GA for ELO</vt:lpstr>
      <vt:lpstr>Evaluation</vt:lpstr>
      <vt:lpstr>Performance Analysis by Slide Type</vt:lpstr>
      <vt:lpstr>Evaluation</vt:lpstr>
      <vt:lpstr>Evaluation</vt:lpstr>
      <vt:lpstr>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</dc:title>
  <dc:creator>Hossam 20210281</dc:creator>
  <cp:keywords>GP</cp:keywords>
  <cp:lastModifiedBy>Hossam 20210281</cp:lastModifiedBy>
  <cp:revision>9</cp:revision>
  <dcterms:created xsi:type="dcterms:W3CDTF">2025-06-12T22:28:40Z</dcterms:created>
  <dcterms:modified xsi:type="dcterms:W3CDTF">2025-06-14T20:52:49Z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0x010100A6DA28D0D903F54989A801C0A9B2F247</vt:lpwstr>
  </property>
  <property fmtid="{D5CDD505-2E9C-101B-9397-08002B2CF9AE}" pid="3" name="MediaServiceImageTags">
    <vt:lpwstr/>
  </property>
</Properties>
</file>